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4"/>
    <p:sldMasterId id="2147483675" r:id="rId5"/>
    <p:sldMasterId id="2147483686" r:id="rId6"/>
    <p:sldMasterId id="2147483697" r:id="rId7"/>
  </p:sldMasterIdLst>
  <p:notesMasterIdLst>
    <p:notesMasterId r:id="rId34"/>
  </p:notesMasterIdLst>
  <p:handoutMasterIdLst>
    <p:handoutMasterId r:id="rId35"/>
  </p:handoutMasterIdLst>
  <p:sldIdLst>
    <p:sldId id="256" r:id="rId8"/>
    <p:sldId id="437" r:id="rId9"/>
    <p:sldId id="314" r:id="rId10"/>
    <p:sldId id="476" r:id="rId11"/>
    <p:sldId id="477" r:id="rId12"/>
    <p:sldId id="451" r:id="rId13"/>
    <p:sldId id="631" r:id="rId14"/>
    <p:sldId id="630" r:id="rId15"/>
    <p:sldId id="317" r:id="rId16"/>
    <p:sldId id="320" r:id="rId17"/>
    <p:sldId id="633" r:id="rId18"/>
    <p:sldId id="634" r:id="rId19"/>
    <p:sldId id="635" r:id="rId20"/>
    <p:sldId id="636" r:id="rId21"/>
    <p:sldId id="640" r:id="rId22"/>
    <p:sldId id="637" r:id="rId23"/>
    <p:sldId id="632" r:id="rId24"/>
    <p:sldId id="638" r:id="rId25"/>
    <p:sldId id="639" r:id="rId26"/>
    <p:sldId id="643" r:id="rId27"/>
    <p:sldId id="644" r:id="rId28"/>
    <p:sldId id="645" r:id="rId29"/>
    <p:sldId id="646" r:id="rId30"/>
    <p:sldId id="647" r:id="rId31"/>
    <p:sldId id="641" r:id="rId32"/>
    <p:sldId id="648" r:id="rId33"/>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qgGVw2oa+8993I+jqBGvzHq75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ed, Maroya" initials="FM" lastIdx="3" clrIdx="0">
    <p:extLst>
      <p:ext uri="{19B8F6BF-5375-455C-9EA6-DF929625EA0E}">
        <p15:presenceInfo xmlns:p15="http://schemas.microsoft.com/office/powerpoint/2012/main" userId="S::faiedm@mms.gov::e4e36dff-08bd-4f71-ab71-ea1fe0eb2854" providerId="AD"/>
      </p:ext>
    </p:extLst>
  </p:cmAuthor>
  <p:cmAuthor id="2" name="Mcharg, Shannon M" initials="MM" lastIdx="2" clrIdx="1">
    <p:extLst>
      <p:ext uri="{19B8F6BF-5375-455C-9EA6-DF929625EA0E}">
        <p15:presenceInfo xmlns:p15="http://schemas.microsoft.com/office/powerpoint/2012/main" userId="S::mchargs@mms.gov::7dfd72ef-c082-44a8-8aee-207448f0af01" providerId="AD"/>
      </p:ext>
    </p:extLst>
  </p:cmAuthor>
  <p:cmAuthor id="3" name="McHarg, Shannon  (Employee)" initials="SMM" lastIdx="2" clrIdx="2">
    <p:extLst>
      <p:ext uri="{19B8F6BF-5375-455C-9EA6-DF929625EA0E}">
        <p15:presenceInfo xmlns:p15="http://schemas.microsoft.com/office/powerpoint/2012/main" userId="McHarg, Shannon  (Employ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51444B-B03C-7D85-FEE7-22BB5BA025EB}" v="32" dt="2022-03-24T14:09:14.930"/>
    <p1510:client id="{51B8E204-7C0A-483D-BC59-FC198E4F18EF}" v="6" dt="2022-03-24T15:30:39.240"/>
    <p1510:client id="{FDABCBE5-1258-4C80-8AF4-D034E1F7E660}" v="3" vWet="7" dt="2022-03-24T13:54:30.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54" y="39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56" Type="http://schemas.openxmlformats.org/officeDocument/2006/relationships/tableStyles" Target="tableStyles.xml"/><Relationship Id="rId8" Type="http://schemas.openxmlformats.org/officeDocument/2006/relationships/slide" Target="slides/slide1.xml"/><Relationship Id="rId51" Type="http://customschemas.google.com/relationships/presentationmetadata" Target="meta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Sessions</c:v>
                </c:pt>
              </c:strCache>
            </c:strRef>
          </c:tx>
          <c:dPt>
            <c:idx val="0"/>
            <c:bubble3D val="0"/>
            <c:spPr>
              <a:solidFill>
                <a:srgbClr val="534AAE"/>
              </a:solidFill>
              <a:ln w="19050">
                <a:solidFill>
                  <a:schemeClr val="lt1"/>
                </a:solidFill>
              </a:ln>
              <a:effectLst/>
            </c:spPr>
            <c:extLst>
              <c:ext xmlns:c16="http://schemas.microsoft.com/office/drawing/2014/chart" uri="{C3380CC4-5D6E-409C-BE32-E72D297353CC}">
                <c16:uniqueId val="{00000001-6724-4FE4-BCA3-CF9C0C19F6E4}"/>
              </c:ext>
            </c:extLst>
          </c:dPt>
          <c:dPt>
            <c:idx val="1"/>
            <c:bubble3D val="0"/>
            <c:spPr>
              <a:solidFill>
                <a:srgbClr val="52A5D4"/>
              </a:solidFill>
              <a:ln w="19050">
                <a:solidFill>
                  <a:schemeClr val="lt1"/>
                </a:solidFill>
              </a:ln>
              <a:effectLst/>
            </c:spPr>
            <c:extLst>
              <c:ext xmlns:c16="http://schemas.microsoft.com/office/drawing/2014/chart" uri="{C3380CC4-5D6E-409C-BE32-E72D297353CC}">
                <c16:uniqueId val="{00000003-6724-4FE4-BCA3-CF9C0C19F6E4}"/>
              </c:ext>
            </c:extLst>
          </c:dPt>
          <c:dPt>
            <c:idx val="2"/>
            <c:bubble3D val="0"/>
            <c:spPr>
              <a:solidFill>
                <a:srgbClr val="005024"/>
              </a:solidFill>
              <a:ln w="19050">
                <a:solidFill>
                  <a:schemeClr val="lt1"/>
                </a:solidFill>
              </a:ln>
              <a:effectLst/>
            </c:spPr>
            <c:extLst>
              <c:ext xmlns:c16="http://schemas.microsoft.com/office/drawing/2014/chart" uri="{C3380CC4-5D6E-409C-BE32-E72D297353CC}">
                <c16:uniqueId val="{00000005-6724-4FE4-BCA3-CF9C0C19F6E4}"/>
              </c:ext>
            </c:extLst>
          </c:dPt>
          <c:dPt>
            <c:idx val="3"/>
            <c:bubble3D val="0"/>
            <c:spPr>
              <a:solidFill>
                <a:srgbClr val="650D79"/>
              </a:solidFill>
              <a:ln w="19050">
                <a:solidFill>
                  <a:schemeClr val="lt1"/>
                </a:solidFill>
              </a:ln>
              <a:effectLst/>
            </c:spPr>
            <c:extLst>
              <c:ext xmlns:c16="http://schemas.microsoft.com/office/drawing/2014/chart" uri="{C3380CC4-5D6E-409C-BE32-E72D297353CC}">
                <c16:uniqueId val="{00000007-6724-4FE4-BCA3-CF9C0C19F6E4}"/>
              </c:ext>
            </c:extLst>
          </c:dPt>
          <c:dPt>
            <c:idx val="4"/>
            <c:bubble3D val="0"/>
            <c:spPr>
              <a:solidFill>
                <a:srgbClr val="ECB947"/>
              </a:solidFill>
              <a:ln w="19050">
                <a:solidFill>
                  <a:schemeClr val="lt1"/>
                </a:solidFill>
              </a:ln>
              <a:effectLst/>
            </c:spPr>
            <c:extLst>
              <c:ext xmlns:c16="http://schemas.microsoft.com/office/drawing/2014/chart" uri="{C3380CC4-5D6E-409C-BE32-E72D297353CC}">
                <c16:uniqueId val="{00000009-6724-4FE4-BCA3-CF9C0C19F6E4}"/>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6724-4FE4-BCA3-CF9C0C19F6E4}"/>
              </c:ext>
            </c:extLst>
          </c:dPt>
          <c:dPt>
            <c:idx val="6"/>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D-6724-4FE4-BCA3-CF9C0C19F6E4}"/>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F-6724-4FE4-BCA3-CF9C0C19F6E4}"/>
              </c:ext>
            </c:extLst>
          </c:dPt>
          <c:dPt>
            <c:idx val="8"/>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1-6724-4FE4-BCA3-CF9C0C19F6E4}"/>
              </c:ext>
            </c:extLst>
          </c:dPt>
          <c:dPt>
            <c:idx val="9"/>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3-6724-4FE4-BCA3-CF9C0C19F6E4}"/>
              </c:ext>
            </c:extLst>
          </c:dPt>
          <c:dLbls>
            <c:dLbl>
              <c:idx val="0"/>
              <c:layout>
                <c:manualLayout>
                  <c:x val="0.11061760219769719"/>
                  <c:y val="0.2438342252134455"/>
                </c:manualLayout>
              </c:layout>
              <c:showLegendKey val="0"/>
              <c:showVal val="1"/>
              <c:showCatName val="1"/>
              <c:showSerName val="0"/>
              <c:showPercent val="0"/>
              <c:showBubbleSize val="0"/>
              <c:extLst>
                <c:ext xmlns:c15="http://schemas.microsoft.com/office/drawing/2012/chart" uri="{CE6537A1-D6FC-4f65-9D91-7224C49458BB}">
                  <c15:layout>
                    <c:manualLayout>
                      <c:w val="0.30192952314586763"/>
                      <c:h val="8.5986974305777703E-2"/>
                    </c:manualLayout>
                  </c15:layout>
                </c:ext>
                <c:ext xmlns:c16="http://schemas.microsoft.com/office/drawing/2014/chart" uri="{C3380CC4-5D6E-409C-BE32-E72D297353CC}">
                  <c16:uniqueId val="{00000001-6724-4FE4-BCA3-CF9C0C19F6E4}"/>
                </c:ext>
              </c:extLst>
            </c:dLbl>
            <c:dLbl>
              <c:idx val="1"/>
              <c:layout>
                <c:manualLayout>
                  <c:x val="-0.13750000000000001"/>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24-4FE4-BCA3-CF9C0C19F6E4}"/>
                </c:ext>
              </c:extLst>
            </c:dLbl>
            <c:dLbl>
              <c:idx val="2"/>
              <c:layout>
                <c:manualLayout>
                  <c:x val="-0.24374999999999999"/>
                  <c:y val="8.12500000000000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24-4FE4-BCA3-CF9C0C19F6E4}"/>
                </c:ext>
              </c:extLst>
            </c:dLbl>
            <c:dLbl>
              <c:idx val="3"/>
              <c:layout>
                <c:manualLayout>
                  <c:x val="-0.28749999999999998"/>
                  <c:y val="4.062500000000000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24-4FE4-BCA3-CF9C0C19F6E4}"/>
                </c:ext>
              </c:extLst>
            </c:dLbl>
            <c:dLbl>
              <c:idx val="4"/>
              <c:layout>
                <c:manualLayout>
                  <c:x val="-0.34583333333333333"/>
                  <c:y val="-9.375000000000029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24-4FE4-BCA3-CF9C0C19F6E4}"/>
                </c:ext>
              </c:extLst>
            </c:dLbl>
            <c:dLbl>
              <c:idx val="5"/>
              <c:layout>
                <c:manualLayout>
                  <c:x val="0.13050838791300068"/>
                  <c:y val="-0.1095639334064821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24-4FE4-BCA3-CF9C0C19F6E4}"/>
                </c:ext>
              </c:extLst>
            </c:dLbl>
            <c:dLbl>
              <c:idx val="6"/>
              <c:layout>
                <c:manualLayout>
                  <c:x val="0.16923240698079559"/>
                  <c:y val="-6.157211672633485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24-4FE4-BCA3-CF9C0C19F6E4}"/>
                </c:ext>
              </c:extLst>
            </c:dLbl>
            <c:dLbl>
              <c:idx val="7"/>
              <c:layout>
                <c:manualLayout>
                  <c:x val="0.19830615596061379"/>
                  <c:y val="-1.89597546956256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724-4FE4-BCA3-CF9C0C19F6E4}"/>
                </c:ext>
              </c:extLst>
            </c:dLbl>
            <c:dLbl>
              <c:idx val="8"/>
              <c:layout>
                <c:manualLayout>
                  <c:x val="0.31777639347541869"/>
                  <c:y val="2.824740566487699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86466535433067"/>
                      <c:h val="7.3499999999999996E-2"/>
                    </c:manualLayout>
                  </c15:layout>
                </c:ext>
                <c:ext xmlns:c16="http://schemas.microsoft.com/office/drawing/2014/chart" uri="{C3380CC4-5D6E-409C-BE32-E72D297353CC}">
                  <c16:uniqueId val="{00000011-6724-4FE4-BCA3-CF9C0C19F6E4}"/>
                </c:ext>
              </c:extLst>
            </c:dLbl>
            <c:dLbl>
              <c:idx val="9"/>
              <c:layout>
                <c:manualLayout>
                  <c:x val="0.35472583409029124"/>
                  <c:y val="9.1386949370699896E-2"/>
                </c:manualLayout>
              </c:layout>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724999999999998"/>
                      <c:h val="6.4124999999999988E-2"/>
                    </c:manualLayout>
                  </c15:layout>
                </c:ext>
                <c:ext xmlns:c16="http://schemas.microsoft.com/office/drawing/2014/chart" uri="{C3380CC4-5D6E-409C-BE32-E72D297353CC}">
                  <c16:uniqueId val="{00000013-6724-4FE4-BCA3-CF9C0C19F6E4}"/>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How Revenue Works</c:v>
                </c:pt>
                <c:pt idx="1">
                  <c:v>Home</c:v>
                </c:pt>
                <c:pt idx="2">
                  <c:v>Downloads</c:v>
                </c:pt>
                <c:pt idx="3">
                  <c:v>Query Data</c:v>
                </c:pt>
                <c:pt idx="4">
                  <c:v>Explore</c:v>
                </c:pt>
                <c:pt idx="5">
                  <c:v>Glossary</c:v>
                </c:pt>
                <c:pt idx="6">
                  <c:v>Fact Sheet</c:v>
                </c:pt>
                <c:pt idx="7">
                  <c:v>About</c:v>
                </c:pt>
                <c:pt idx="8">
                  <c:v>Pattern Library</c:v>
                </c:pt>
                <c:pt idx="9">
                  <c:v>Search Results</c:v>
                </c:pt>
              </c:strCache>
            </c:strRef>
          </c:cat>
          <c:val>
            <c:numRef>
              <c:f>Sheet1!$B$2:$B$11</c:f>
              <c:numCache>
                <c:formatCode>#,##0</c:formatCode>
                <c:ptCount val="10"/>
                <c:pt idx="0">
                  <c:v>2741</c:v>
                </c:pt>
                <c:pt idx="1">
                  <c:v>1089</c:v>
                </c:pt>
                <c:pt idx="2">
                  <c:v>184</c:v>
                </c:pt>
                <c:pt idx="3">
                  <c:v>140</c:v>
                </c:pt>
                <c:pt idx="4">
                  <c:v>104</c:v>
                </c:pt>
                <c:pt idx="5">
                  <c:v>10</c:v>
                </c:pt>
                <c:pt idx="6">
                  <c:v>7</c:v>
                </c:pt>
                <c:pt idx="7">
                  <c:v>4</c:v>
                </c:pt>
                <c:pt idx="8">
                  <c:v>2</c:v>
                </c:pt>
                <c:pt idx="9">
                  <c:v>1</c:v>
                </c:pt>
              </c:numCache>
            </c:numRef>
          </c:val>
          <c:extLst>
            <c:ext xmlns:c16="http://schemas.microsoft.com/office/drawing/2014/chart" uri="{C3380CC4-5D6E-409C-BE32-E72D297353CC}">
              <c16:uniqueId val="{00000014-6724-4FE4-BCA3-CF9C0C19F6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8BAAA5-05F3-4CF8-B556-012F1D6BC12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DBCA54-DDF5-45E5-AC74-6C45AB09191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AF9981F-0B1A-4A10-819A-5B81186AC60C}" type="datetimeFigureOut">
              <a:rPr lang="en-US" smtClean="0"/>
              <a:t>3/24/2022</a:t>
            </a:fld>
            <a:endParaRPr lang="en-US"/>
          </a:p>
        </p:txBody>
      </p:sp>
      <p:sp>
        <p:nvSpPr>
          <p:cNvPr id="4" name="Footer Placeholder 3">
            <a:extLst>
              <a:ext uri="{FF2B5EF4-FFF2-40B4-BE49-F238E27FC236}">
                <a16:creationId xmlns:a16="http://schemas.microsoft.com/office/drawing/2014/main" id="{338A7D05-BA26-4F02-BE46-485965A81762}"/>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3B48C2-C577-4BB2-A7D1-074ED5248DEE}"/>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FF681F5-B081-412F-85D3-789322C8FF1A}" type="slidenum">
              <a:rPr lang="en-US" smtClean="0"/>
              <a:t>‹#›</a:t>
            </a:fld>
            <a:endParaRPr lang="en-US"/>
          </a:p>
        </p:txBody>
      </p:sp>
    </p:spTree>
    <p:extLst>
      <p:ext uri="{BB962C8B-B14F-4D97-AF65-F5344CB8AC3E}">
        <p14:creationId xmlns:p14="http://schemas.microsoft.com/office/powerpoint/2010/main" val="2140156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2"/>
            <a:ext cx="3038475" cy="465138"/>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2"/>
            <a:ext cx="3038475" cy="465138"/>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475" cy="465138"/>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notes"/>
          <p:cNvSpPr txBox="1">
            <a:spLocks noGrp="1"/>
          </p:cNvSpPr>
          <p:nvPr>
            <p:ph type="body" idx="1"/>
          </p:nvPr>
        </p:nvSpPr>
        <p:spPr>
          <a:xfrm>
            <a:off x="701676" y="4416425"/>
            <a:ext cx="5607050" cy="4183063"/>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r>
              <a:rPr lang="en-US"/>
              <a:t>Maroya</a:t>
            </a:r>
            <a:endParaRPr/>
          </a:p>
        </p:txBody>
      </p:sp>
      <p:sp>
        <p:nvSpPr>
          <p:cNvPr id="85" name="Google Shape;85;p1:notes"/>
          <p:cNvSpPr txBox="1">
            <a:spLocks noGrp="1"/>
          </p:cNvSpPr>
          <p:nvPr>
            <p:ph type="sldNum" idx="12"/>
          </p:nvPr>
        </p:nvSpPr>
        <p:spPr>
          <a:xfrm>
            <a:off x="3970338" y="8829675"/>
            <a:ext cx="3038475" cy="465138"/>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541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139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503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6970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9162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759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8069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3988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36914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398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Maroya</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26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9247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497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9519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6554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7805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Lindsay</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001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864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Maroya</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746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Lindsay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012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129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2259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477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293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Lindsay -  elaborate on buy-in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876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log-nrrd.doi.gov/"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log-nrrd.doi.gov/"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nrrd@onrr.gov"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s://blog-nrrd.doi.gov/" TargetMode="External"/><Relationship Id="rId4" Type="http://schemas.openxmlformats.org/officeDocument/2006/relationships/hyperlink" Target="mailto:ONRRWeb@onrr.gov"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C304A"/>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93011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solidFill>
                  <a:srgbClr val="891577"/>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0263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891577"/>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06289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891577"/>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12394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891577"/>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51458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891577"/>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03992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891577"/>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2320043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891577"/>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3881474122"/>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1611550098"/>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91954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891577"/>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141354806"/>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393911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4298400"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nrrd@onrr.gov</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4">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5">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6">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7">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1378711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rgbClr val="19610F"/>
                </a:solidFill>
                <a:latin typeface="Source Sans Pro" panose="020B0503030403020204" pitchFamily="34" charset="0"/>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7" name="Google Shape;1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5" name="Picture 4" descr="Icon&#10;&#10;Description automatically generated">
            <a:extLst>
              <a:ext uri="{FF2B5EF4-FFF2-40B4-BE49-F238E27FC236}">
                <a16:creationId xmlns:a16="http://schemas.microsoft.com/office/drawing/2014/main" id="{6F1226C0-080A-4099-9CAD-F86619127CCB}"/>
              </a:ext>
            </a:extLst>
          </p:cNvPr>
          <p:cNvPicPr>
            <a:picLocks noChangeAspect="1"/>
          </p:cNvPicPr>
          <p:nvPr userDrawn="1"/>
        </p:nvPicPr>
        <p:blipFill>
          <a:blip r:embed="rId2"/>
          <a:stretch>
            <a:fillRect/>
          </a:stretch>
        </p:blipFill>
        <p:spPr>
          <a:xfrm>
            <a:off x="415601" y="6070913"/>
            <a:ext cx="3066107" cy="877577"/>
          </a:xfrm>
          <a:prstGeom prst="rect">
            <a:avLst/>
          </a:prstGeom>
        </p:spPr>
      </p:pic>
    </p:spTree>
    <p:extLst>
      <p:ext uri="{BB962C8B-B14F-4D97-AF65-F5344CB8AC3E}">
        <p14:creationId xmlns:p14="http://schemas.microsoft.com/office/powerpoint/2010/main" val="98924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1C304A"/>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3918556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solidFill>
                  <a:srgbClr val="19610F"/>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03091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9610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59036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19610F"/>
                </a:solidFill>
                <a:latin typeface="Source Sans Pro" panose="020B0503030403020204" pitchFamily="34"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solidFill>
                  <a:srgbClr val="595959"/>
                </a:solidFill>
              </a:defRPr>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8" name="Google Shape;28;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1617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solidFill>
                  <a:srgbClr val="19610F"/>
                </a:solidFill>
                <a:latin typeface="+mj-lt"/>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r>
              <a:rPr lang="en-US"/>
              <a:t>Click to edit Master title style</a:t>
            </a:r>
            <a:endParaRPr/>
          </a:p>
        </p:txBody>
      </p:sp>
      <p:sp>
        <p:nvSpPr>
          <p:cNvPr id="32" name="Google Shape;32;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lvl="0"/>
            <a:r>
              <a:rPr lang="en-US"/>
              <a:t>Click to edit Master text styles</a:t>
            </a:r>
          </a:p>
        </p:txBody>
      </p:sp>
      <p:sp>
        <p:nvSpPr>
          <p:cNvPr id="33" name="Google Shape;3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131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19610F"/>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3360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19610F"/>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3204604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19610F"/>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2006379606"/>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1119678466"/>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2302869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19610F"/>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4009707201"/>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2711433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4298400"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ONRRWeb@onrr.gov</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4">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5">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6">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7">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4279042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371600"/>
            <a:ext cx="1127760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38" name="Google Shape;38;p6"/>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394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solidFill>
                  <a:srgbClr val="1C304A"/>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lvl="0"/>
            <a:r>
              <a:rPr lang="en-US"/>
              <a:t>Click to edit Master text styles</a:t>
            </a:r>
          </a:p>
        </p:txBody>
      </p:sp>
      <p:sp>
        <p:nvSpPr>
          <p:cNvPr id="49" name="Google Shape;49;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0876584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3 Content Columns">
  <p:cSld name="Title and 3 Content Column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57200" y="317405"/>
            <a:ext cx="10515600" cy="457200"/>
          </a:xfrm>
          <a:prstGeom prst="rect">
            <a:avLst/>
          </a:prstGeom>
          <a:noFill/>
          <a:ln>
            <a:noFill/>
          </a:ln>
        </p:spPr>
        <p:txBody>
          <a:bodyPr spcFirstLastPara="1" wrap="square" lIns="0" tIns="4570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457200" y="1371600"/>
            <a:ext cx="3474720" cy="493776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4" name="Google Shape;54;p10"/>
          <p:cNvSpPr txBox="1">
            <a:spLocks noGrp="1"/>
          </p:cNvSpPr>
          <p:nvPr>
            <p:ph type="body" idx="2"/>
          </p:nvPr>
        </p:nvSpPr>
        <p:spPr>
          <a:xfrm>
            <a:off x="435864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00"/>
              </a:spcBef>
              <a:spcAft>
                <a:spcPts val="0"/>
              </a:spcAft>
              <a:buClr>
                <a:srgbClr val="006197"/>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100000"/>
              </a:lnSpc>
              <a:spcBef>
                <a:spcPts val="700"/>
              </a:spcBef>
              <a:spcAft>
                <a:spcPts val="0"/>
              </a:spcAft>
              <a:buClr>
                <a:srgbClr val="006197"/>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5" name="Google Shape;55;p10"/>
          <p:cNvSpPr txBox="1">
            <a:spLocks noGrp="1"/>
          </p:cNvSpPr>
          <p:nvPr>
            <p:ph type="body" idx="3"/>
          </p:nvPr>
        </p:nvSpPr>
        <p:spPr>
          <a:xfrm>
            <a:off x="8229600" y="1371600"/>
            <a:ext cx="3474720" cy="495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700"/>
              </a:spcBef>
              <a:spcAft>
                <a:spcPts val="0"/>
              </a:spcAft>
              <a:buClr>
                <a:srgbClr val="28376D"/>
              </a:buClr>
              <a:buSzPts val="2800"/>
              <a:buFont typeface="Noto Sans Symbols"/>
              <a:buChar char="▪"/>
              <a:defRPr sz="2800" b="0" i="0" u="none" strike="noStrike" cap="none">
                <a:solidFill>
                  <a:srgbClr val="006197"/>
                </a:solidFill>
                <a:latin typeface="Arial"/>
                <a:ea typeface="Arial"/>
                <a:cs typeface="Arial"/>
                <a:sym typeface="Arial"/>
              </a:defRPr>
            </a:lvl1pPr>
            <a:lvl2pPr marL="914400" marR="0" lvl="1" indent="-393700" algn="l" rtl="0">
              <a:lnSpc>
                <a:spcPct val="90000"/>
              </a:lnSpc>
              <a:spcBef>
                <a:spcPts val="700"/>
              </a:spcBef>
              <a:spcAft>
                <a:spcPts val="0"/>
              </a:spcAft>
              <a:buClr>
                <a:srgbClr val="28376D"/>
              </a:buClr>
              <a:buSzPts val="2600"/>
              <a:buFont typeface="Noto Sans Symbols"/>
              <a:buChar char="▪"/>
              <a:defRPr sz="2600" b="0" i="0" u="none" strike="noStrike" cap="none">
                <a:solidFill>
                  <a:srgbClr val="006197"/>
                </a:solidFill>
                <a:latin typeface="Arial"/>
                <a:ea typeface="Arial"/>
                <a:cs typeface="Arial"/>
                <a:sym typeface="Arial"/>
              </a:defRPr>
            </a:lvl2pPr>
            <a:lvl3pPr marL="1371600" marR="0" lvl="2" indent="-381000" algn="l" rtl="0">
              <a:lnSpc>
                <a:spcPct val="100000"/>
              </a:lnSpc>
              <a:spcBef>
                <a:spcPts val="65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3pPr>
            <a:lvl4pPr marL="1828800" marR="0" lvl="3" indent="-381000" algn="l" rtl="0">
              <a:lnSpc>
                <a:spcPct val="100000"/>
              </a:lnSpc>
              <a:spcBef>
                <a:spcPts val="60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4pPr>
            <a:lvl5pPr marL="2286000" marR="0" lvl="4" indent="-381000" algn="l" rtl="0">
              <a:lnSpc>
                <a:spcPct val="100000"/>
              </a:lnSpc>
              <a:spcBef>
                <a:spcPts val="720"/>
              </a:spcBef>
              <a:spcAft>
                <a:spcPts val="0"/>
              </a:spcAft>
              <a:buClr>
                <a:srgbClr val="006197"/>
              </a:buClr>
              <a:buSzPts val="2400"/>
              <a:buFont typeface="Noto Sans Symbols"/>
              <a:buChar char="▪"/>
              <a:defRPr sz="2400" b="0" i="0" u="none" strike="noStrike" cap="none">
                <a:solidFill>
                  <a:srgbClr val="006197"/>
                </a:solidFill>
                <a:latin typeface="Arial"/>
                <a:ea typeface="Arial"/>
                <a:cs typeface="Arial"/>
                <a:sym typeface="Arial"/>
              </a:defRPr>
            </a:lvl5pPr>
            <a:lvl6pPr marL="2743200" marR="0" lvl="5" indent="-342900" algn="l" rtl="0">
              <a:lnSpc>
                <a:spcPct val="95000"/>
              </a:lnSpc>
              <a:spcBef>
                <a:spcPts val="72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6pPr>
            <a:lvl7pPr marL="3200400" marR="0" lvl="6"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7pPr>
            <a:lvl8pPr marL="3657600" marR="0" lvl="7" indent="-342900" algn="l" rtl="0">
              <a:lnSpc>
                <a:spcPct val="95000"/>
              </a:lnSpc>
              <a:spcBef>
                <a:spcPts val="540"/>
              </a:spcBef>
              <a:spcAft>
                <a:spcPts val="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8pPr>
            <a:lvl9pPr marL="4114800" marR="0" lvl="8" indent="-342900" algn="l" rtl="0">
              <a:lnSpc>
                <a:spcPct val="95000"/>
              </a:lnSpc>
              <a:spcBef>
                <a:spcPts val="540"/>
              </a:spcBef>
              <a:spcAft>
                <a:spcPts val="540"/>
              </a:spcAft>
              <a:buClr>
                <a:schemeClr val="lt2"/>
              </a:buClr>
              <a:buSzPts val="1800"/>
              <a:buFont typeface="Noto Sans Symbols"/>
              <a:buChar char="▪"/>
              <a:defRPr sz="1800" b="0" i="0" u="none" strike="noStrike" cap="none">
                <a:solidFill>
                  <a:srgbClr val="003366"/>
                </a:solidFill>
                <a:latin typeface="Arial"/>
                <a:ea typeface="Arial"/>
                <a:cs typeface="Arial"/>
                <a:sym typeface="Arial"/>
              </a:defRPr>
            </a:lvl9pPr>
          </a:lstStyle>
          <a:p>
            <a:endParaRPr/>
          </a:p>
        </p:txBody>
      </p:sp>
      <p:sp>
        <p:nvSpPr>
          <p:cNvPr id="56" name="Google Shape;56;p10"/>
          <p:cNvSpPr txBox="1">
            <a:spLocks noGrp="1"/>
          </p:cNvSpPr>
          <p:nvPr>
            <p:ph type="sldNum" idx="12"/>
          </p:nvPr>
        </p:nvSpPr>
        <p:spPr>
          <a:xfrm>
            <a:off x="11465983" y="6492240"/>
            <a:ext cx="268817" cy="182880"/>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800" b="0" i="0" u="none" strike="noStrike" cap="none">
                <a:solidFill>
                  <a:srgbClr val="006197"/>
                </a:solidFill>
                <a:latin typeface="Arial"/>
                <a:ea typeface="Arial"/>
                <a:cs typeface="Arial"/>
                <a:sym typeface="Arial"/>
              </a:defRPr>
            </a:lvl1pPr>
            <a:lvl2pPr marL="0" marR="0" lvl="1" indent="0" algn="r">
              <a:spcBef>
                <a:spcPts val="0"/>
              </a:spcBef>
              <a:spcAft>
                <a:spcPts val="0"/>
              </a:spcAft>
              <a:buNone/>
              <a:defRPr sz="800" b="0" i="0" u="none" strike="noStrike" cap="none">
                <a:solidFill>
                  <a:srgbClr val="006197"/>
                </a:solidFill>
                <a:latin typeface="Arial"/>
                <a:ea typeface="Arial"/>
                <a:cs typeface="Arial"/>
                <a:sym typeface="Arial"/>
              </a:defRPr>
            </a:lvl2pPr>
            <a:lvl3pPr marL="0" marR="0" lvl="2" indent="0" algn="r">
              <a:spcBef>
                <a:spcPts val="0"/>
              </a:spcBef>
              <a:spcAft>
                <a:spcPts val="0"/>
              </a:spcAft>
              <a:buNone/>
              <a:defRPr sz="800" b="0" i="0" u="none" strike="noStrike" cap="none">
                <a:solidFill>
                  <a:srgbClr val="006197"/>
                </a:solidFill>
                <a:latin typeface="Arial"/>
                <a:ea typeface="Arial"/>
                <a:cs typeface="Arial"/>
                <a:sym typeface="Arial"/>
              </a:defRPr>
            </a:lvl3pPr>
            <a:lvl4pPr marL="0" marR="0" lvl="3" indent="0" algn="r">
              <a:spcBef>
                <a:spcPts val="0"/>
              </a:spcBef>
              <a:spcAft>
                <a:spcPts val="0"/>
              </a:spcAft>
              <a:buNone/>
              <a:defRPr sz="800" b="0" i="0" u="none" strike="noStrike" cap="none">
                <a:solidFill>
                  <a:srgbClr val="006197"/>
                </a:solidFill>
                <a:latin typeface="Arial"/>
                <a:ea typeface="Arial"/>
                <a:cs typeface="Arial"/>
                <a:sym typeface="Arial"/>
              </a:defRPr>
            </a:lvl4pPr>
            <a:lvl5pPr marL="0" marR="0" lvl="4" indent="0" algn="r">
              <a:spcBef>
                <a:spcPts val="0"/>
              </a:spcBef>
              <a:spcAft>
                <a:spcPts val="0"/>
              </a:spcAft>
              <a:buNone/>
              <a:defRPr sz="800" b="0" i="0" u="none" strike="noStrike" cap="none">
                <a:solidFill>
                  <a:srgbClr val="006197"/>
                </a:solidFill>
                <a:latin typeface="Arial"/>
                <a:ea typeface="Arial"/>
                <a:cs typeface="Arial"/>
                <a:sym typeface="Arial"/>
              </a:defRPr>
            </a:lvl5pPr>
            <a:lvl6pPr marL="0" marR="0" lvl="5" indent="0" algn="r">
              <a:spcBef>
                <a:spcPts val="0"/>
              </a:spcBef>
              <a:spcAft>
                <a:spcPts val="0"/>
              </a:spcAft>
              <a:buNone/>
              <a:defRPr sz="800" b="0" i="0" u="none" strike="noStrike" cap="none">
                <a:solidFill>
                  <a:srgbClr val="006197"/>
                </a:solidFill>
                <a:latin typeface="Arial"/>
                <a:ea typeface="Arial"/>
                <a:cs typeface="Arial"/>
                <a:sym typeface="Arial"/>
              </a:defRPr>
            </a:lvl6pPr>
            <a:lvl7pPr marL="0" marR="0" lvl="6" indent="0" algn="r">
              <a:spcBef>
                <a:spcPts val="0"/>
              </a:spcBef>
              <a:spcAft>
                <a:spcPts val="0"/>
              </a:spcAft>
              <a:buNone/>
              <a:defRPr sz="800" b="0" i="0" u="none" strike="noStrike" cap="none">
                <a:solidFill>
                  <a:srgbClr val="006197"/>
                </a:solidFill>
                <a:latin typeface="Arial"/>
                <a:ea typeface="Arial"/>
                <a:cs typeface="Arial"/>
                <a:sym typeface="Arial"/>
              </a:defRPr>
            </a:lvl7pPr>
            <a:lvl8pPr marL="0" marR="0" lvl="7" indent="0" algn="r">
              <a:spcBef>
                <a:spcPts val="0"/>
              </a:spcBef>
              <a:spcAft>
                <a:spcPts val="0"/>
              </a:spcAft>
              <a:buNone/>
              <a:defRPr sz="800" b="0" i="0" u="none" strike="noStrike" cap="none">
                <a:solidFill>
                  <a:srgbClr val="006197"/>
                </a:solidFill>
                <a:latin typeface="Arial"/>
                <a:ea typeface="Arial"/>
                <a:cs typeface="Arial"/>
                <a:sym typeface="Arial"/>
              </a:defRPr>
            </a:lvl8pPr>
            <a:lvl9pPr marL="0" marR="0" lvl="8" indent="0" algn="r">
              <a:spcBef>
                <a:spcPts val="0"/>
              </a:spcBef>
              <a:spcAft>
                <a:spcPts val="0"/>
              </a:spcAft>
              <a:buNone/>
              <a:defRPr sz="800" b="0" i="0" u="none" strike="noStrike" cap="none">
                <a:solidFill>
                  <a:srgbClr val="00619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18440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6" name="Google Shape;1579;p186">
            <a:extLst>
              <a:ext uri="{FF2B5EF4-FFF2-40B4-BE49-F238E27FC236}">
                <a16:creationId xmlns:a16="http://schemas.microsoft.com/office/drawing/2014/main" id="{F723AE6D-ED34-4D6B-9305-38EFA4165414}"/>
              </a:ext>
            </a:extLst>
          </p:cNvPr>
          <p:cNvPicPr preferRelativeResize="0"/>
          <p:nvPr/>
        </p:nvPicPr>
        <p:blipFill rotWithShape="1">
          <a:blip r:embed="rId2">
            <a:alphaModFix amt="26000"/>
          </a:blip>
          <a:srcRect l="69089" r="1965" b="75879"/>
          <a:stretch/>
        </p:blipFill>
        <p:spPr>
          <a:xfrm>
            <a:off x="0" y="1"/>
            <a:ext cx="12191997" cy="6857999"/>
          </a:xfrm>
          <a:prstGeom prst="rect">
            <a:avLst/>
          </a:prstGeom>
          <a:noFill/>
          <a:ln>
            <a:noFill/>
          </a:ln>
        </p:spPr>
      </p:pic>
    </p:spTree>
    <p:extLst>
      <p:ext uri="{BB962C8B-B14F-4D97-AF65-F5344CB8AC3E}">
        <p14:creationId xmlns:p14="http://schemas.microsoft.com/office/powerpoint/2010/main" val="351754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87;p187">
            <a:extLst>
              <a:ext uri="{FF2B5EF4-FFF2-40B4-BE49-F238E27FC236}">
                <a16:creationId xmlns:a16="http://schemas.microsoft.com/office/drawing/2014/main" id="{D2E8FFB6-4589-4D98-A5C7-65AEFE734C3A}"/>
              </a:ext>
            </a:extLst>
          </p:cNvPr>
          <p:cNvPicPr preferRelativeResize="0"/>
          <p:nvPr/>
        </p:nvPicPr>
        <p:blipFill rotWithShape="1">
          <a:blip r:embed="rId2">
            <a:alphaModFix amt="40000"/>
          </a:blip>
          <a:srcRect l="2348" t="20565" r="27140" b="20676"/>
          <a:stretch/>
        </p:blipFill>
        <p:spPr>
          <a:xfrm>
            <a:off x="0" y="1"/>
            <a:ext cx="12191997" cy="6857999"/>
          </a:xfrm>
          <a:prstGeom prst="rect">
            <a:avLst/>
          </a:prstGeom>
          <a:noFill/>
          <a:ln>
            <a:noFill/>
          </a:ln>
        </p:spPr>
      </p:pic>
    </p:spTree>
    <p:extLst>
      <p:ext uri="{BB962C8B-B14F-4D97-AF65-F5344CB8AC3E}">
        <p14:creationId xmlns:p14="http://schemas.microsoft.com/office/powerpoint/2010/main" val="777333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69;p185">
            <a:extLst>
              <a:ext uri="{FF2B5EF4-FFF2-40B4-BE49-F238E27FC236}">
                <a16:creationId xmlns:a16="http://schemas.microsoft.com/office/drawing/2014/main" id="{3CCE4C0D-5C2F-4327-9EBD-08A9E91B1C9D}"/>
              </a:ext>
            </a:extLst>
          </p:cNvPr>
          <p:cNvPicPr preferRelativeResize="0"/>
          <p:nvPr/>
        </p:nvPicPr>
        <p:blipFill rotWithShape="1">
          <a:blip r:embed="rId2">
            <a:alphaModFix amt="24000"/>
          </a:blip>
          <a:srcRect t="37499" r="21439" b="8537"/>
          <a:stretch/>
        </p:blipFill>
        <p:spPr>
          <a:xfrm>
            <a:off x="-5564" y="1"/>
            <a:ext cx="12191997" cy="6857999"/>
          </a:xfrm>
          <a:prstGeom prst="rect">
            <a:avLst/>
          </a:prstGeom>
          <a:noFill/>
          <a:ln>
            <a:noFill/>
          </a:ln>
        </p:spPr>
      </p:pic>
    </p:spTree>
    <p:extLst>
      <p:ext uri="{BB962C8B-B14F-4D97-AF65-F5344CB8AC3E}">
        <p14:creationId xmlns:p14="http://schemas.microsoft.com/office/powerpoint/2010/main" val="1868949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54;p183">
            <a:extLst>
              <a:ext uri="{FF2B5EF4-FFF2-40B4-BE49-F238E27FC236}">
                <a16:creationId xmlns:a16="http://schemas.microsoft.com/office/drawing/2014/main" id="{B14F7A28-257D-424D-A3C6-16ADFAEFAA9A}"/>
              </a:ext>
            </a:extLst>
          </p:cNvPr>
          <p:cNvPicPr preferRelativeResize="0"/>
          <p:nvPr/>
        </p:nvPicPr>
        <p:blipFill rotWithShape="1">
          <a:blip r:embed="rId2">
            <a:alphaModFix amt="24000"/>
          </a:blip>
          <a:srcRect t="4686" b="53126"/>
          <a:stretch/>
        </p:blipFill>
        <p:spPr>
          <a:xfrm>
            <a:off x="0" y="1"/>
            <a:ext cx="12192003" cy="6858001"/>
          </a:xfrm>
          <a:prstGeom prst="rect">
            <a:avLst/>
          </a:prstGeom>
          <a:noFill/>
          <a:ln>
            <a:noFill/>
          </a:ln>
        </p:spPr>
      </p:pic>
    </p:spTree>
    <p:extLst>
      <p:ext uri="{BB962C8B-B14F-4D97-AF65-F5344CB8AC3E}">
        <p14:creationId xmlns:p14="http://schemas.microsoft.com/office/powerpoint/2010/main" val="4019943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5" name="Google Shape;1469;p171">
            <a:extLst>
              <a:ext uri="{FF2B5EF4-FFF2-40B4-BE49-F238E27FC236}">
                <a16:creationId xmlns:a16="http://schemas.microsoft.com/office/drawing/2014/main" id="{F7C0FD3B-23B4-4480-A142-79B1C38D38C2}"/>
              </a:ext>
              <a:ext uri="{C183D7F6-B498-43B3-948B-1728B52AA6E4}">
                <adec:decorative xmlns:adec="http://schemas.microsoft.com/office/drawing/2017/decorative" val="1"/>
              </a:ext>
            </a:extLst>
          </p:cNvPr>
          <p:cNvPicPr preferRelativeResize="0"/>
          <p:nvPr/>
        </p:nvPicPr>
        <p:blipFill rotWithShape="1">
          <a:blip r:embed="rId2">
            <a:alphaModFix amt="26000"/>
          </a:blip>
          <a:srcRect l="50445" t="36655" b="42342"/>
          <a:stretch/>
        </p:blipFill>
        <p:spPr>
          <a:xfrm>
            <a:off x="0" y="-59667"/>
            <a:ext cx="12241933" cy="6917667"/>
          </a:xfrm>
          <a:prstGeom prst="rect">
            <a:avLst/>
          </a:prstGeom>
          <a:noFill/>
          <a:ln>
            <a:noFill/>
          </a:ln>
        </p:spPr>
      </p:pic>
    </p:spTree>
    <p:extLst>
      <p:ext uri="{BB962C8B-B14F-4D97-AF65-F5344CB8AC3E}">
        <p14:creationId xmlns:p14="http://schemas.microsoft.com/office/powerpoint/2010/main" val="429864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61;p184">
            <a:extLst>
              <a:ext uri="{FF2B5EF4-FFF2-40B4-BE49-F238E27FC236}">
                <a16:creationId xmlns:a16="http://schemas.microsoft.com/office/drawing/2014/main" id="{2480E99C-C937-4BB8-99D0-596354482403}"/>
              </a:ext>
            </a:extLst>
          </p:cNvPr>
          <p:cNvPicPr preferRelativeResize="0"/>
          <p:nvPr/>
        </p:nvPicPr>
        <p:blipFill rotWithShape="1">
          <a:blip r:embed="rId2">
            <a:alphaModFix amt="27000"/>
          </a:blip>
          <a:srcRect t="12636" b="12366"/>
          <a:stretch/>
        </p:blipFill>
        <p:spPr>
          <a:xfrm>
            <a:off x="0" y="1"/>
            <a:ext cx="12191997" cy="6857999"/>
          </a:xfrm>
          <a:prstGeom prst="rect">
            <a:avLst/>
          </a:prstGeom>
          <a:noFill/>
          <a:ln>
            <a:noFill/>
          </a:ln>
        </p:spPr>
      </p:pic>
    </p:spTree>
    <p:extLst>
      <p:ext uri="{BB962C8B-B14F-4D97-AF65-F5344CB8AC3E}">
        <p14:creationId xmlns:p14="http://schemas.microsoft.com/office/powerpoint/2010/main" val="449230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b="1">
                <a:solidFill>
                  <a:srgbClr val="595959"/>
                </a:solidFill>
                <a:latin typeface="Source Sans Pro" panose="020B0503030403020204" pitchFamily="34" charset="0"/>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4" name="Google Shape;1595;p188">
            <a:extLst>
              <a:ext uri="{FF2B5EF4-FFF2-40B4-BE49-F238E27FC236}">
                <a16:creationId xmlns:a16="http://schemas.microsoft.com/office/drawing/2014/main" id="{6180284D-CD16-4B7D-BAB0-8CA9660C92C6}"/>
              </a:ext>
            </a:extLst>
          </p:cNvPr>
          <p:cNvPicPr preferRelativeResize="0"/>
          <p:nvPr/>
        </p:nvPicPr>
        <p:blipFill rotWithShape="1">
          <a:blip r:embed="rId2">
            <a:alphaModFix amt="24000"/>
          </a:blip>
          <a:srcRect l="2574" t="20423" r="12751" b="15251"/>
          <a:stretch/>
        </p:blipFill>
        <p:spPr>
          <a:xfrm>
            <a:off x="0" y="1"/>
            <a:ext cx="12191997" cy="6857999"/>
          </a:xfrm>
          <a:prstGeom prst="rect">
            <a:avLst/>
          </a:prstGeom>
          <a:noFill/>
          <a:ln>
            <a:noFill/>
          </a:ln>
        </p:spPr>
      </p:pic>
    </p:spTree>
    <p:extLst>
      <p:ext uri="{BB962C8B-B14F-4D97-AF65-F5344CB8AC3E}">
        <p14:creationId xmlns:p14="http://schemas.microsoft.com/office/powerpoint/2010/main" val="332881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92B-94E9-453E-9C06-AC4CBCAA0F14}"/>
              </a:ext>
            </a:extLst>
          </p:cNvPr>
          <p:cNvSpPr>
            <a:spLocks noGrp="1"/>
          </p:cNvSpPr>
          <p:nvPr>
            <p:ph type="title" hasCustomPrompt="1"/>
          </p:nvPr>
        </p:nvSpPr>
        <p:spPr/>
        <p:txBody>
          <a:bodyPr/>
          <a:lstStyle>
            <a:lvl1pPr>
              <a:defRPr>
                <a:solidFill>
                  <a:srgbClr val="595959"/>
                </a:solidFill>
                <a:latin typeface="+mj-lt"/>
              </a:defRPr>
            </a:lvl1pPr>
          </a:lstStyle>
          <a:p>
            <a:r>
              <a:rPr lang="en-US"/>
              <a:t>Numbers</a:t>
            </a:r>
          </a:p>
        </p:txBody>
      </p:sp>
      <p:sp>
        <p:nvSpPr>
          <p:cNvPr id="3" name="Slide Number Placeholder 2">
            <a:extLst>
              <a:ext uri="{FF2B5EF4-FFF2-40B4-BE49-F238E27FC236}">
                <a16:creationId xmlns:a16="http://schemas.microsoft.com/office/drawing/2014/main" id="{2C203B38-D5E1-4E2B-9406-B609D632B3EA}"/>
              </a:ext>
            </a:extLst>
          </p:cNvPr>
          <p:cNvSpPr>
            <a:spLocks noGrp="1"/>
          </p:cNvSpPr>
          <p:nvPr>
            <p:ph type="sldNum" idx="10"/>
          </p:nvPr>
        </p:nvSpPr>
        <p:spPr/>
        <p:txBody>
          <a:bodyPr/>
          <a:lstStyle/>
          <a:p>
            <a:fld id="{00000000-1234-1234-1234-123412341234}" type="slidenum">
              <a:rPr lang="en-US" smtClean="0"/>
              <a:pPr/>
              <a:t>‹#›</a:t>
            </a:fld>
            <a:endParaRPr lang="en-US"/>
          </a:p>
        </p:txBody>
      </p:sp>
      <p:sp>
        <p:nvSpPr>
          <p:cNvPr id="4" name="TextBox 3">
            <a:extLst>
              <a:ext uri="{FF2B5EF4-FFF2-40B4-BE49-F238E27FC236}">
                <a16:creationId xmlns:a16="http://schemas.microsoft.com/office/drawing/2014/main" id="{51B685B5-FE1B-49B0-966B-878E627AD550}"/>
              </a:ext>
            </a:extLst>
          </p:cNvPr>
          <p:cNvSpPr txBox="1"/>
          <p:nvPr/>
        </p:nvSpPr>
        <p:spPr>
          <a:xfrm>
            <a:off x="89259" y="2731374"/>
            <a:ext cx="2757548" cy="1395318"/>
          </a:xfrm>
          <a:prstGeom prst="rect">
            <a:avLst/>
          </a:prstGeom>
          <a:noFill/>
        </p:spPr>
        <p:txBody>
          <a:bodyPr wrap="square" lIns="121920" tIns="60960" rIns="121920" bIns="60960" anchor="t">
            <a:spAutoFit/>
          </a:bodyPr>
          <a:lstStyle/>
          <a:p>
            <a:pPr algn="ctr"/>
            <a:r>
              <a:rPr lang="en-US" sz="5867" i="0">
                <a:solidFill>
                  <a:srgbClr val="534AAE"/>
                </a:solidFill>
                <a:effectLst/>
                <a:latin typeface="Roboto"/>
              </a:rPr>
              <a:t>3,385</a:t>
            </a:r>
          </a:p>
          <a:p>
            <a:pPr algn="ctr"/>
            <a:r>
              <a:rPr lang="en-US" sz="2400" i="0">
                <a:solidFill>
                  <a:schemeClr val="tx1"/>
                </a:solidFill>
                <a:effectLst/>
                <a:latin typeface="Roboto"/>
              </a:rPr>
              <a:t>evaluated</a:t>
            </a:r>
            <a:endParaRPr lang="en-US" sz="2400">
              <a:solidFill>
                <a:schemeClr val="tx1"/>
              </a:solidFill>
              <a:latin typeface="Roboto"/>
            </a:endParaRPr>
          </a:p>
        </p:txBody>
      </p:sp>
      <p:sp>
        <p:nvSpPr>
          <p:cNvPr id="5" name="TextBox 4">
            <a:extLst>
              <a:ext uri="{FF2B5EF4-FFF2-40B4-BE49-F238E27FC236}">
                <a16:creationId xmlns:a16="http://schemas.microsoft.com/office/drawing/2014/main" id="{0A1F37C7-8EEA-4571-A1C0-E4EE9FA06E1D}"/>
              </a:ext>
            </a:extLst>
          </p:cNvPr>
          <p:cNvSpPr txBox="1"/>
          <p:nvPr/>
        </p:nvSpPr>
        <p:spPr>
          <a:xfrm>
            <a:off x="2637460" y="2736131"/>
            <a:ext cx="2950459" cy="1395318"/>
          </a:xfrm>
          <a:prstGeom prst="rect">
            <a:avLst/>
          </a:prstGeom>
          <a:noFill/>
        </p:spPr>
        <p:txBody>
          <a:bodyPr wrap="square" lIns="121920" tIns="60960" rIns="121920" bIns="60960" anchor="t">
            <a:spAutoFit/>
          </a:bodyPr>
          <a:lstStyle/>
          <a:p>
            <a:pPr algn="ctr"/>
            <a:r>
              <a:rPr lang="en-US" sz="5867" i="0">
                <a:solidFill>
                  <a:srgbClr val="005024"/>
                </a:solidFill>
                <a:effectLst/>
                <a:latin typeface="Roboto"/>
              </a:rPr>
              <a:t>538</a:t>
            </a:r>
          </a:p>
          <a:p>
            <a:pPr algn="ctr"/>
            <a:r>
              <a:rPr lang="en-US" sz="2400" i="0">
                <a:solidFill>
                  <a:schemeClr val="tx1"/>
                </a:solidFill>
                <a:effectLst/>
                <a:latin typeface="Roboto"/>
              </a:rPr>
              <a:t>made accessible</a:t>
            </a:r>
            <a:endParaRPr lang="en-US" sz="2400">
              <a:solidFill>
                <a:schemeClr val="tx1"/>
              </a:solidFill>
              <a:latin typeface="Roboto"/>
            </a:endParaRPr>
          </a:p>
        </p:txBody>
      </p:sp>
      <p:sp>
        <p:nvSpPr>
          <p:cNvPr id="6" name="TextBox 5">
            <a:extLst>
              <a:ext uri="{FF2B5EF4-FFF2-40B4-BE49-F238E27FC236}">
                <a16:creationId xmlns:a16="http://schemas.microsoft.com/office/drawing/2014/main" id="{29F54812-3384-4A7E-A459-C59BA8197268}"/>
              </a:ext>
            </a:extLst>
          </p:cNvPr>
          <p:cNvSpPr txBox="1"/>
          <p:nvPr/>
        </p:nvSpPr>
        <p:spPr>
          <a:xfrm>
            <a:off x="5587919" y="2731373"/>
            <a:ext cx="3075851" cy="1764650"/>
          </a:xfrm>
          <a:prstGeom prst="rect">
            <a:avLst/>
          </a:prstGeom>
          <a:noFill/>
        </p:spPr>
        <p:txBody>
          <a:bodyPr wrap="square" lIns="121920" tIns="60960" rIns="121920" bIns="60960" anchor="t">
            <a:spAutoFit/>
          </a:bodyPr>
          <a:lstStyle/>
          <a:p>
            <a:pPr algn="ctr"/>
            <a:r>
              <a:rPr lang="en-US" sz="5867" b="0" i="0">
                <a:solidFill>
                  <a:srgbClr val="52A5D4"/>
                </a:solidFill>
                <a:effectLst/>
                <a:latin typeface="Roboto"/>
              </a:rPr>
              <a:t>2,525</a:t>
            </a:r>
            <a:endParaRPr lang="en-US" sz="5867" b="1">
              <a:solidFill>
                <a:srgbClr val="52A5D4"/>
              </a:solidFill>
              <a:latin typeface="Roboto"/>
            </a:endParaRPr>
          </a:p>
          <a:p>
            <a:pPr algn="ctr"/>
            <a:r>
              <a:rPr lang="en-US" sz="2400" i="0">
                <a:solidFill>
                  <a:schemeClr val="tx1"/>
                </a:solidFill>
                <a:effectLst/>
                <a:latin typeface="Roboto"/>
              </a:rPr>
              <a:t>removed or replaced with external links</a:t>
            </a:r>
            <a:endParaRPr lang="en-US" sz="2400">
              <a:solidFill>
                <a:schemeClr val="tx1"/>
              </a:solidFill>
              <a:latin typeface="Roboto"/>
            </a:endParaRPr>
          </a:p>
        </p:txBody>
      </p:sp>
      <p:sp>
        <p:nvSpPr>
          <p:cNvPr id="7" name="TextBox 6">
            <a:extLst>
              <a:ext uri="{FF2B5EF4-FFF2-40B4-BE49-F238E27FC236}">
                <a16:creationId xmlns:a16="http://schemas.microsoft.com/office/drawing/2014/main" id="{8C26525B-6403-4036-9359-C202367F5A71}"/>
              </a:ext>
            </a:extLst>
          </p:cNvPr>
          <p:cNvSpPr txBox="1"/>
          <p:nvPr/>
        </p:nvSpPr>
        <p:spPr>
          <a:xfrm>
            <a:off x="8665108" y="2731374"/>
            <a:ext cx="3075851" cy="1395318"/>
          </a:xfrm>
          <a:prstGeom prst="rect">
            <a:avLst/>
          </a:prstGeom>
          <a:noFill/>
        </p:spPr>
        <p:txBody>
          <a:bodyPr wrap="square" lIns="121920" tIns="60960" rIns="121920" bIns="60960" anchor="t">
            <a:spAutoFit/>
          </a:bodyPr>
          <a:lstStyle/>
          <a:p>
            <a:pPr algn="ctr"/>
            <a:r>
              <a:rPr lang="en-US" sz="5867" b="0" i="0">
                <a:solidFill>
                  <a:srgbClr val="650D79"/>
                </a:solidFill>
                <a:effectLst/>
                <a:latin typeface="Roboto"/>
              </a:rPr>
              <a:t>321</a:t>
            </a:r>
            <a:endParaRPr lang="en-US" sz="5867" b="1">
              <a:solidFill>
                <a:srgbClr val="650D79"/>
              </a:solidFill>
              <a:latin typeface="Roboto"/>
            </a:endParaRPr>
          </a:p>
          <a:p>
            <a:pPr algn="ctr"/>
            <a:r>
              <a:rPr lang="en-US" sz="2400" i="0">
                <a:solidFill>
                  <a:schemeClr val="tx1"/>
                </a:solidFill>
                <a:effectLst/>
                <a:latin typeface="Roboto"/>
              </a:rPr>
              <a:t>outstanding</a:t>
            </a:r>
            <a:endParaRPr lang="en-US" sz="2400">
              <a:solidFill>
                <a:schemeClr val="tx1"/>
              </a:solidFill>
              <a:latin typeface="Roboto"/>
            </a:endParaRPr>
          </a:p>
        </p:txBody>
      </p:sp>
    </p:spTree>
    <p:extLst>
      <p:ext uri="{BB962C8B-B14F-4D97-AF65-F5344CB8AC3E}">
        <p14:creationId xmlns:p14="http://schemas.microsoft.com/office/powerpoint/2010/main" val="8086341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5CE-011B-4331-A6CD-55DE9D4344A5}"/>
              </a:ext>
            </a:extLst>
          </p:cNvPr>
          <p:cNvSpPr>
            <a:spLocks noGrp="1"/>
          </p:cNvSpPr>
          <p:nvPr>
            <p:ph type="title"/>
          </p:nvPr>
        </p:nvSpPr>
        <p:spPr/>
        <p:txBody>
          <a:bodyPr/>
          <a:lstStyle>
            <a:lvl1pPr>
              <a:defRPr>
                <a:solidFill>
                  <a:srgbClr val="1C304A"/>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6633383A-29BC-4DAD-A813-7A06818B46FF}"/>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7" name="Chart 6">
            <a:extLst>
              <a:ext uri="{FF2B5EF4-FFF2-40B4-BE49-F238E27FC236}">
                <a16:creationId xmlns:a16="http://schemas.microsoft.com/office/drawing/2014/main" id="{8D4D4F2A-0AAB-47F2-9BF8-CB56A5A7B277}"/>
              </a:ext>
            </a:extLst>
          </p:cNvPr>
          <p:cNvGraphicFramePr/>
          <p:nvPr>
            <p:extLst>
              <p:ext uri="{D42A27DB-BD31-4B8C-83A1-F6EECF244321}">
                <p14:modId xmlns:p14="http://schemas.microsoft.com/office/powerpoint/2010/main" val="2980896783"/>
              </p:ext>
            </p:extLst>
          </p:nvPr>
        </p:nvGraphicFramePr>
        <p:xfrm>
          <a:off x="151945" y="1174059"/>
          <a:ext cx="9544051" cy="6010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789F8988-2E59-4E9C-ABA6-9155E82B20FE}"/>
              </a:ext>
            </a:extLst>
          </p:cNvPr>
          <p:cNvGraphicFramePr>
            <a:graphicFrameLocks noGrp="1"/>
          </p:cNvGraphicFramePr>
          <p:nvPr>
            <p:extLst>
              <p:ext uri="{D42A27DB-BD31-4B8C-83A1-F6EECF244321}">
                <p14:modId xmlns:p14="http://schemas.microsoft.com/office/powerpoint/2010/main" val="4272934053"/>
              </p:ext>
            </p:extLst>
          </p:nvPr>
        </p:nvGraphicFramePr>
        <p:xfrm>
          <a:off x="8230055" y="2898417"/>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r>
                        <a:rPr lang="en-US" sz="1600" b="1" u="none" strike="noStrike">
                          <a:solidFill>
                            <a:schemeClr val="tx1"/>
                          </a:solidFill>
                          <a:effectLst/>
                        </a:rPr>
                        <a:t>Section</a:t>
                      </a:r>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r>
                        <a:rPr lang="en-US" sz="1600" b="1" u="none" strike="noStrike">
                          <a:solidFill>
                            <a:srgbClr val="000000"/>
                          </a:solidFill>
                          <a:effectLst/>
                        </a:rPr>
                        <a:t>Sessions</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r>
                        <a:rPr lang="en-US" sz="1600" u="none" strike="noStrike">
                          <a:effectLst/>
                        </a:rPr>
                        <a:t>How Revenue Works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2741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r>
                        <a:rPr lang="en-US" sz="1600" u="none" strike="noStrike">
                          <a:effectLst/>
                        </a:rPr>
                        <a:t>Home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1089</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r>
                        <a:rPr lang="en-US" sz="1600" u="none" strike="noStrike">
                          <a:effectLst/>
                        </a:rPr>
                        <a:t>Downloads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184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r>
                        <a:rPr lang="en-US" sz="1600" u="none" strike="noStrike">
                          <a:effectLst/>
                        </a:rPr>
                        <a:t>Query Data</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140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r>
                        <a:rPr lang="en-US" sz="1600" u="none" strike="noStrike">
                          <a:effectLst/>
                        </a:rPr>
                        <a:t>Explore</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r>
                        <a:rPr lang="en-US" sz="1600" u="none" strike="noStrike">
                          <a:effectLst/>
                        </a:rPr>
                        <a:t>Glossary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10</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r>
                        <a:rPr lang="en-US" sz="1600" u="none" strike="noStrike">
                          <a:effectLst/>
                        </a:rPr>
                        <a:t>Fact Sheet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7</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r>
                        <a:rPr lang="en-US" sz="1600" u="none" strike="noStrike">
                          <a:effectLst/>
                        </a:rPr>
                        <a:t>About</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4</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r>
                        <a:rPr lang="en-US" sz="1600" u="none" strike="noStrike">
                          <a:effectLst/>
                        </a:rPr>
                        <a:t>Pattern Library</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r>
                        <a:rPr lang="en-US" sz="1600" u="none" strike="noStrike">
                          <a:effectLst/>
                        </a:rPr>
                        <a:t>Search Results</a:t>
                      </a:r>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6841099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7C2-C493-4308-BEB9-8C558E630CBF}"/>
              </a:ext>
            </a:extLst>
          </p:cNvPr>
          <p:cNvSpPr>
            <a:spLocks noGrp="1"/>
          </p:cNvSpPr>
          <p:nvPr>
            <p:ph type="title" hasCustomPrompt="1"/>
          </p:nvPr>
        </p:nvSpPr>
        <p:spPr/>
        <p:txBody>
          <a:bodyPr/>
          <a:lstStyle>
            <a:lvl1pPr>
              <a:defRPr>
                <a:solidFill>
                  <a:srgbClr val="1C304A"/>
                </a:solidFill>
                <a:latin typeface="+mj-lt"/>
              </a:defRPr>
            </a:lvl1pPr>
          </a:lstStyle>
          <a:p>
            <a:r>
              <a:rPr lang="en-US"/>
              <a:t>Table</a:t>
            </a:r>
          </a:p>
        </p:txBody>
      </p:sp>
      <p:sp>
        <p:nvSpPr>
          <p:cNvPr id="3" name="Slide Number Placeholder 2">
            <a:extLst>
              <a:ext uri="{FF2B5EF4-FFF2-40B4-BE49-F238E27FC236}">
                <a16:creationId xmlns:a16="http://schemas.microsoft.com/office/drawing/2014/main" id="{F801B7A3-1171-40C7-8274-457F0767A802}"/>
              </a:ext>
            </a:extLst>
          </p:cNvPr>
          <p:cNvSpPr>
            <a:spLocks noGrp="1"/>
          </p:cNvSpPr>
          <p:nvPr>
            <p:ph type="sldNum" idx="10"/>
          </p:nvPr>
        </p:nvSpPr>
        <p:spPr/>
        <p:txBody>
          <a:bodyPr/>
          <a:lstStyle/>
          <a:p>
            <a:fld id="{00000000-1234-1234-1234-123412341234}" type="slidenum">
              <a:rPr lang="en-US" smtClean="0"/>
              <a:pPr/>
              <a:t>‹#›</a:t>
            </a:fld>
            <a:endParaRPr lang="en-US"/>
          </a:p>
        </p:txBody>
      </p:sp>
      <p:graphicFrame>
        <p:nvGraphicFramePr>
          <p:cNvPr id="4" name="Table 3">
            <a:extLst>
              <a:ext uri="{FF2B5EF4-FFF2-40B4-BE49-F238E27FC236}">
                <a16:creationId xmlns:a16="http://schemas.microsoft.com/office/drawing/2014/main" id="{DEDA6379-FFA5-4221-B304-16E6BFB74429}"/>
              </a:ext>
            </a:extLst>
          </p:cNvPr>
          <p:cNvGraphicFramePr>
            <a:graphicFrameLocks noGrp="1"/>
          </p:cNvGraphicFramePr>
          <p:nvPr>
            <p:extLst>
              <p:ext uri="{D42A27DB-BD31-4B8C-83A1-F6EECF244321}">
                <p14:modId xmlns:p14="http://schemas.microsoft.com/office/powerpoint/2010/main" val="2039316783"/>
              </p:ext>
            </p:extLst>
          </p:nvPr>
        </p:nvGraphicFramePr>
        <p:xfrm>
          <a:off x="415600" y="1706926"/>
          <a:ext cx="3810000" cy="3213100"/>
        </p:xfrm>
        <a:graphic>
          <a:graphicData uri="http://schemas.openxmlformats.org/drawingml/2006/table">
            <a:tbl>
              <a:tblPr firstRow="1" bandRow="1">
                <a:tableStyleId>{3B4B98B0-60AC-42C2-AFA5-B58CD77FA1E5}</a:tableStyleId>
              </a:tblPr>
              <a:tblGrid>
                <a:gridCol w="2504924">
                  <a:extLst>
                    <a:ext uri="{9D8B030D-6E8A-4147-A177-3AD203B41FA5}">
                      <a16:colId xmlns:a16="http://schemas.microsoft.com/office/drawing/2014/main" val="3193454351"/>
                    </a:ext>
                  </a:extLst>
                </a:gridCol>
                <a:gridCol w="1305076">
                  <a:extLst>
                    <a:ext uri="{9D8B030D-6E8A-4147-A177-3AD203B41FA5}">
                      <a16:colId xmlns:a16="http://schemas.microsoft.com/office/drawing/2014/main" val="1954031949"/>
                    </a:ext>
                  </a:extLst>
                </a:gridCol>
              </a:tblGrid>
              <a:tr h="292100">
                <a:tc>
                  <a:txBody>
                    <a:bodyPr/>
                    <a:lstStyle/>
                    <a:p>
                      <a:pPr algn="l" fontAlgn="b"/>
                      <a:endParaRPr lang="en-US" sz="1600" b="1" i="0" u="none" strike="noStrike">
                        <a:solidFill>
                          <a:schemeClr val="tx1"/>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503653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57080886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69452827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4163210050"/>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47421453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601266197"/>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76425992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9719693"/>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2918800638"/>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1865983644"/>
                  </a:ext>
                </a:extLst>
              </a:tr>
              <a:tr h="292100">
                <a:tc>
                  <a:txBody>
                    <a:bodyPr/>
                    <a:lstStyle/>
                    <a:p>
                      <a:pPr algn="l" fontAlgn="b"/>
                      <a:endParaRPr lang="en-US" sz="1600" b="0" i="0" u="none" strike="noStrike">
                        <a:solidFill>
                          <a:srgbClr val="FFFFFF"/>
                        </a:solidFill>
                        <a:effectLst/>
                        <a:latin typeface="Calibri" panose="020F0502020204030204" pitchFamily="34" charset="0"/>
                      </a:endParaRPr>
                    </a:p>
                  </a:txBody>
                  <a:tcPr marL="12700" marR="12700" marT="12700" marB="0" anchor="b"/>
                </a:tc>
                <a:tc>
                  <a:txBody>
                    <a:bodyPr/>
                    <a:lstStyle/>
                    <a:p>
                      <a:pPr algn="r" fontAlgn="b"/>
                      <a:endParaRPr lang="en-US" sz="1600" b="1" i="0" u="none" strike="noStrike">
                        <a:solidFill>
                          <a:srgbClr val="000000"/>
                        </a:solidFill>
                        <a:effectLst/>
                        <a:latin typeface="Calibri" panose="020F0502020204030204" pitchFamily="34" charset="0"/>
                      </a:endParaRPr>
                    </a:p>
                  </a:txBody>
                  <a:tcPr marL="12700" marR="12700" marT="12700" marB="0" anchor="b"/>
                </a:tc>
                <a:extLst>
                  <a:ext uri="{0D108BD9-81ED-4DB2-BD59-A6C34878D82A}">
                    <a16:rowId xmlns:a16="http://schemas.microsoft.com/office/drawing/2014/main" val="3105253875"/>
                  </a:ext>
                </a:extLst>
              </a:tr>
            </a:tbl>
          </a:graphicData>
        </a:graphic>
      </p:graphicFrame>
    </p:spTree>
    <p:extLst>
      <p:ext uri="{BB962C8B-B14F-4D97-AF65-F5344CB8AC3E}">
        <p14:creationId xmlns:p14="http://schemas.microsoft.com/office/powerpoint/2010/main" val="387023182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A6F-4BD5-433C-85AE-316FF53A330E}"/>
              </a:ext>
            </a:extLst>
          </p:cNvPr>
          <p:cNvSpPr>
            <a:spLocks noGrp="1"/>
          </p:cNvSpPr>
          <p:nvPr>
            <p:ph type="title" hasCustomPrompt="1"/>
          </p:nvPr>
        </p:nvSpPr>
        <p:spPr>
          <a:xfrm>
            <a:off x="415600" y="429946"/>
            <a:ext cx="11360800" cy="769465"/>
          </a:xfrm>
        </p:spPr>
        <p:txBody>
          <a:bodyPr/>
          <a:lstStyle>
            <a:lvl1pPr>
              <a:defRPr sz="5867"/>
            </a:lvl1pPr>
          </a:lstStyle>
          <a:p>
            <a:pPr marL="0" marR="0" lvl="0" indent="0" algn="ctr" rtl="0">
              <a:lnSpc>
                <a:spcPct val="100000"/>
              </a:lnSpc>
              <a:spcBef>
                <a:spcPts val="0"/>
              </a:spcBef>
              <a:spcAft>
                <a:spcPts val="0"/>
              </a:spcAft>
              <a:buClr>
                <a:srgbClr val="000000"/>
              </a:buClr>
              <a:buSzPts val="4400"/>
              <a:buFont typeface="Arial"/>
              <a:buNone/>
            </a:pPr>
            <a:r>
              <a:rPr lang="en-US" sz="3733" b="1" i="0" u="none" strike="noStrike" cap="none">
                <a:solidFill>
                  <a:schemeClr val="dk2"/>
                </a:solidFill>
                <a:latin typeface="Source Sans Pro"/>
                <a:ea typeface="Source Sans Pro"/>
                <a:cs typeface="Source Sans Pro"/>
                <a:sym typeface="Source Sans Pro"/>
              </a:rPr>
              <a:t>Thank you! Questions?</a:t>
            </a:r>
          </a:p>
        </p:txBody>
      </p:sp>
      <p:sp>
        <p:nvSpPr>
          <p:cNvPr id="3" name="Slide Number Placeholder 2">
            <a:extLst>
              <a:ext uri="{FF2B5EF4-FFF2-40B4-BE49-F238E27FC236}">
                <a16:creationId xmlns:a16="http://schemas.microsoft.com/office/drawing/2014/main" id="{B26B0730-5BCC-4F31-88DE-215CF88DE01E}"/>
              </a:ext>
            </a:extLst>
          </p:cNvPr>
          <p:cNvSpPr>
            <a:spLocks noGrp="1"/>
          </p:cNvSpPr>
          <p:nvPr>
            <p:ph type="sldNum" idx="10"/>
          </p:nvPr>
        </p:nvSpPr>
        <p:spPr/>
        <p:txBody>
          <a:bodyPr/>
          <a:lstStyle/>
          <a:p>
            <a:fld id="{00000000-1234-1234-1234-123412341234}" type="slidenum">
              <a:rPr lang="en-US" smtClean="0"/>
              <a:pPr/>
              <a:t>‹#›</a:t>
            </a:fld>
            <a:endParaRPr lang="en-US"/>
          </a:p>
        </p:txBody>
      </p:sp>
      <p:pic>
        <p:nvPicPr>
          <p:cNvPr id="5" name="Google Shape;1607;p190">
            <a:extLst>
              <a:ext uri="{FF2B5EF4-FFF2-40B4-BE49-F238E27FC236}">
                <a16:creationId xmlns:a16="http://schemas.microsoft.com/office/drawing/2014/main" id="{E366306D-D3E1-4935-907E-B2917682B021}"/>
              </a:ext>
            </a:extLst>
          </p:cNvPr>
          <p:cNvPicPr preferRelativeResize="0"/>
          <p:nvPr/>
        </p:nvPicPr>
        <p:blipFill rotWithShape="1">
          <a:blip r:embed="rId2">
            <a:alphaModFix amt="50000"/>
          </a:blip>
          <a:srcRect/>
          <a:stretch/>
        </p:blipFill>
        <p:spPr>
          <a:xfrm>
            <a:off x="3716854" y="1731515"/>
            <a:ext cx="470137" cy="458671"/>
          </a:xfrm>
          <a:prstGeom prst="rect">
            <a:avLst/>
          </a:prstGeom>
          <a:noFill/>
          <a:ln>
            <a:noFill/>
          </a:ln>
        </p:spPr>
      </p:pic>
      <p:sp>
        <p:nvSpPr>
          <p:cNvPr id="6" name="Google Shape;1608;p190">
            <a:extLst>
              <a:ext uri="{FF2B5EF4-FFF2-40B4-BE49-F238E27FC236}">
                <a16:creationId xmlns:a16="http://schemas.microsoft.com/office/drawing/2014/main" id="{9211906A-B9F8-43E6-87E1-FCC5FA8B650C}"/>
              </a:ext>
            </a:extLst>
          </p:cNvPr>
          <p:cNvSpPr/>
          <p:nvPr/>
        </p:nvSpPr>
        <p:spPr>
          <a:xfrm>
            <a:off x="4152961" y="1758367"/>
            <a:ext cx="5265592" cy="27084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3"/>
              </a:rPr>
              <a:t>nrrd@onrr.gov</a:t>
            </a:r>
            <a:r>
              <a:rPr lang="en-US" sz="1867" b="0" i="0" u="none" strike="noStrike" cap="none">
                <a:solidFill>
                  <a:srgbClr val="595959"/>
                </a:solidFill>
                <a:latin typeface="Arial"/>
                <a:ea typeface="Arial"/>
                <a:cs typeface="Arial"/>
                <a:sym typeface="Arial"/>
              </a:rPr>
              <a:t> or </a:t>
            </a:r>
            <a:r>
              <a:rPr lang="en-US" sz="1867" b="0" i="0" u="none" strike="noStrike" cap="none">
                <a:solidFill>
                  <a:srgbClr val="595959"/>
                </a:solidFill>
                <a:latin typeface="Arial"/>
                <a:ea typeface="Arial"/>
                <a:cs typeface="Arial"/>
                <a:sym typeface="Arial"/>
                <a:hlinkClick r:id="rId4"/>
              </a:rPr>
              <a:t>ONRRWeb@onrr.gov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hlinkClick r:id="rId5"/>
              </a:rPr>
              <a:t>https://blog-nrrd.doi.gov/</a:t>
            </a:r>
            <a:endParaRPr lang="en-US"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https://github.com/ONRR/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@DOIONRR</a:t>
            </a:r>
            <a:endParaRPr sz="1867"/>
          </a:p>
          <a:p>
            <a:pPr marL="0" marR="0" lvl="0" indent="0" algn="l" rtl="0">
              <a:lnSpc>
                <a:spcPct val="100000"/>
              </a:lnSpc>
              <a:spcBef>
                <a:spcPts val="0"/>
              </a:spcBef>
              <a:spcAft>
                <a:spcPts val="0"/>
              </a:spcAft>
              <a:buNone/>
            </a:pPr>
            <a:endParaRPr sz="1867"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rgbClr val="595959"/>
                </a:solidFill>
                <a:latin typeface="Arial"/>
                <a:ea typeface="Arial"/>
                <a:cs typeface="Arial"/>
                <a:sym typeface="Arial"/>
              </a:rPr>
              <a:t>https://www.facebook.com/DOIONRR/</a:t>
            </a:r>
            <a:endParaRPr sz="1867"/>
          </a:p>
        </p:txBody>
      </p:sp>
      <p:pic>
        <p:nvPicPr>
          <p:cNvPr id="7" name="Google Shape;1609;p190">
            <a:extLst>
              <a:ext uri="{FF2B5EF4-FFF2-40B4-BE49-F238E27FC236}">
                <a16:creationId xmlns:a16="http://schemas.microsoft.com/office/drawing/2014/main" id="{F57904DA-6857-4CCD-87F5-62A37B03B5A3}"/>
              </a:ext>
            </a:extLst>
          </p:cNvPr>
          <p:cNvPicPr preferRelativeResize="0"/>
          <p:nvPr/>
        </p:nvPicPr>
        <p:blipFill rotWithShape="1">
          <a:blip r:embed="rId6">
            <a:alphaModFix amt="50000"/>
          </a:blip>
          <a:srcRect/>
          <a:stretch/>
        </p:blipFill>
        <p:spPr>
          <a:xfrm>
            <a:off x="3742134" y="2361537"/>
            <a:ext cx="419577" cy="360836"/>
          </a:xfrm>
          <a:prstGeom prst="rect">
            <a:avLst/>
          </a:prstGeom>
          <a:noFill/>
          <a:ln>
            <a:noFill/>
          </a:ln>
        </p:spPr>
      </p:pic>
      <p:pic>
        <p:nvPicPr>
          <p:cNvPr id="8" name="Google Shape;1610;p190">
            <a:extLst>
              <a:ext uri="{FF2B5EF4-FFF2-40B4-BE49-F238E27FC236}">
                <a16:creationId xmlns:a16="http://schemas.microsoft.com/office/drawing/2014/main" id="{7EA8FECC-31E5-4A4F-B00A-29AC2AEBA6F2}"/>
              </a:ext>
            </a:extLst>
          </p:cNvPr>
          <p:cNvPicPr preferRelativeResize="0"/>
          <p:nvPr/>
        </p:nvPicPr>
        <p:blipFill rotWithShape="1">
          <a:blip r:embed="rId7">
            <a:alphaModFix amt="50000"/>
          </a:blip>
          <a:srcRect/>
          <a:stretch/>
        </p:blipFill>
        <p:spPr>
          <a:xfrm>
            <a:off x="3752062" y="2842749"/>
            <a:ext cx="399721" cy="391727"/>
          </a:xfrm>
          <a:prstGeom prst="rect">
            <a:avLst/>
          </a:prstGeom>
          <a:noFill/>
          <a:ln>
            <a:noFill/>
          </a:ln>
        </p:spPr>
      </p:pic>
      <p:pic>
        <p:nvPicPr>
          <p:cNvPr id="9" name="Google Shape;1611;p190">
            <a:extLst>
              <a:ext uri="{FF2B5EF4-FFF2-40B4-BE49-F238E27FC236}">
                <a16:creationId xmlns:a16="http://schemas.microsoft.com/office/drawing/2014/main" id="{713789CB-C2D8-4433-999D-4475E8DBDD4E}"/>
              </a:ext>
            </a:extLst>
          </p:cNvPr>
          <p:cNvPicPr preferRelativeResize="0"/>
          <p:nvPr/>
        </p:nvPicPr>
        <p:blipFill rotWithShape="1">
          <a:blip r:embed="rId8">
            <a:alphaModFix amt="50000"/>
          </a:blip>
          <a:srcRect/>
          <a:stretch/>
        </p:blipFill>
        <p:spPr>
          <a:xfrm>
            <a:off x="3752062" y="3440045"/>
            <a:ext cx="399721" cy="399721"/>
          </a:xfrm>
          <a:prstGeom prst="rect">
            <a:avLst/>
          </a:prstGeom>
          <a:noFill/>
          <a:ln>
            <a:noFill/>
          </a:ln>
        </p:spPr>
      </p:pic>
      <p:pic>
        <p:nvPicPr>
          <p:cNvPr id="10" name="Google Shape;1612;p190">
            <a:extLst>
              <a:ext uri="{FF2B5EF4-FFF2-40B4-BE49-F238E27FC236}">
                <a16:creationId xmlns:a16="http://schemas.microsoft.com/office/drawing/2014/main" id="{A3E530B5-746C-4916-8E09-B3A9A6A49AAA}"/>
              </a:ext>
            </a:extLst>
          </p:cNvPr>
          <p:cNvPicPr preferRelativeResize="0"/>
          <p:nvPr/>
        </p:nvPicPr>
        <p:blipFill rotWithShape="1">
          <a:blip r:embed="rId9">
            <a:alphaModFix amt="50000"/>
          </a:blip>
          <a:srcRect/>
          <a:stretch/>
        </p:blipFill>
        <p:spPr>
          <a:xfrm>
            <a:off x="3752062" y="3982494"/>
            <a:ext cx="399721" cy="399721"/>
          </a:xfrm>
          <a:prstGeom prst="rect">
            <a:avLst/>
          </a:prstGeom>
          <a:noFill/>
          <a:ln>
            <a:noFill/>
          </a:ln>
        </p:spPr>
      </p:pic>
    </p:spTree>
    <p:extLst>
      <p:ext uri="{BB962C8B-B14F-4D97-AF65-F5344CB8AC3E}">
        <p14:creationId xmlns:p14="http://schemas.microsoft.com/office/powerpoint/2010/main" val="26391064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533400" y="402449"/>
            <a:ext cx="10058400" cy="13255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7"/>
          <p:cNvSpPr txBox="1">
            <a:spLocks noGrp="1"/>
          </p:cNvSpPr>
          <p:nvPr>
            <p:ph type="body" idx="1"/>
          </p:nvPr>
        </p:nvSpPr>
        <p:spPr>
          <a:xfrm>
            <a:off x="533400" y="1891357"/>
            <a:ext cx="10058400" cy="1066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lt1"/>
              </a:buClr>
              <a:buSzPts val="2400"/>
              <a:buFont typeface="Arial"/>
              <a:buNone/>
              <a:defRPr sz="2400" b="1" i="1"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body" idx="2"/>
          </p:nvPr>
        </p:nvSpPr>
        <p:spPr>
          <a:xfrm>
            <a:off x="533400" y="3124200"/>
            <a:ext cx="5711825" cy="914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7"/>
          <p:cNvSpPr txBox="1">
            <a:spLocks noGrp="1"/>
          </p:cNvSpPr>
          <p:nvPr>
            <p:ph type="body" idx="3"/>
          </p:nvPr>
        </p:nvSpPr>
        <p:spPr>
          <a:xfrm>
            <a:off x="533400" y="6115359"/>
            <a:ext cx="11049000" cy="5334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rgbClr val="006197"/>
              </a:buClr>
              <a:buSzPts val="2400"/>
              <a:buFont typeface="Arial"/>
              <a:buNone/>
              <a:defRPr sz="2400" b="1" i="1" u="none" strike="noStrike" cap="none">
                <a:solidFill>
                  <a:srgbClr val="006197"/>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4"/>
          </p:nvPr>
        </p:nvSpPr>
        <p:spPr>
          <a:xfrm>
            <a:off x="533400" y="4857736"/>
            <a:ext cx="11049000" cy="124253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80"/>
              </a:spcBef>
              <a:spcAft>
                <a:spcPts val="0"/>
              </a:spcAft>
              <a:buClr>
                <a:srgbClr val="006197"/>
              </a:buClr>
              <a:buSzPts val="4400"/>
              <a:buFont typeface="Arial"/>
              <a:buNone/>
              <a:defRPr sz="4400" b="1" i="0" u="none" strike="noStrike" cap="none">
                <a:solidFill>
                  <a:srgbClr val="006197"/>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9123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rgbClr val="891577"/>
                </a:solidFill>
                <a:latin typeface="Source Sans Pro" panose="020B0503030403020204" pitchFamily="34" charset="0"/>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7" name="Google Shape;1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8947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7008677" y="6180206"/>
            <a:ext cx="4134529" cy="830997"/>
          </a:xfrm>
          <a:prstGeom prst="rect">
            <a:avLst/>
          </a:prstGeom>
          <a:noFill/>
        </p:spPr>
        <p:txBody>
          <a:bodyPr wrap="none" rtlCol="0">
            <a:spAutoFit/>
          </a:bodyPr>
          <a:lstStyle/>
          <a:p>
            <a:pPr algn="r"/>
            <a:r>
              <a:rPr lang="en-US" sz="1600">
                <a:latin typeface="Source Code Pro" panose="020B0509030403020204" pitchFamily="49" charset="0"/>
              </a:rPr>
              <a:t>Open Data, Design, &amp; Development</a:t>
            </a:r>
          </a:p>
          <a:p>
            <a:pPr algn="r"/>
            <a:r>
              <a:rPr lang="en-US" sz="1600" b="1">
                <a:solidFill>
                  <a:srgbClr val="891577"/>
                </a:solidFill>
                <a:latin typeface="Source Code Pro" panose="020B0509030403020204" pitchFamily="49" charset="0"/>
              </a:rPr>
              <a:t>revenuedata.doi.gov </a:t>
            </a:r>
            <a:r>
              <a:rPr lang="en-US" sz="1600">
                <a:latin typeface="Source Code Pro" panose="020B0509030403020204" pitchFamily="49" charset="0"/>
              </a:rPr>
              <a:t>| </a:t>
            </a:r>
            <a:r>
              <a:rPr lang="en-US" sz="1600" b="1">
                <a:solidFill>
                  <a:srgbClr val="19610F"/>
                </a:solidFill>
                <a:latin typeface="Source Code Pro" panose="020B0509030403020204" pitchFamily="49" charset="0"/>
              </a:rPr>
              <a:t>onrr.gov</a:t>
            </a:r>
          </a:p>
          <a:p>
            <a:pPr algn="r"/>
            <a:endParaRPr lang="en-US" sz="1600"/>
          </a:p>
        </p:txBody>
      </p:sp>
      <p:pic>
        <p:nvPicPr>
          <p:cNvPr id="8" name="Picture 7" descr="Logo&#10;&#10;Description automatically generated">
            <a:extLst>
              <a:ext uri="{FF2B5EF4-FFF2-40B4-BE49-F238E27FC236}">
                <a16:creationId xmlns:a16="http://schemas.microsoft.com/office/drawing/2014/main" id="{A34A2294-D2AE-47BC-AE09-F164B23E4CB9}"/>
              </a:ext>
            </a:extLst>
          </p:cNvPr>
          <p:cNvPicPr>
            <a:picLocks noChangeAspect="1"/>
          </p:cNvPicPr>
          <p:nvPr/>
        </p:nvPicPr>
        <p:blipFill>
          <a:blip r:embed="rId10"/>
          <a:stretch>
            <a:fillRect/>
          </a:stretch>
        </p:blipFill>
        <p:spPr>
          <a:xfrm>
            <a:off x="415600" y="6070913"/>
            <a:ext cx="4507035" cy="877572"/>
          </a:xfrm>
          <a:prstGeom prst="rect">
            <a:avLst/>
          </a:prstGeom>
        </p:spPr>
      </p:pic>
    </p:spTree>
    <p:extLst>
      <p:ext uri="{BB962C8B-B14F-4D97-AF65-F5344CB8AC3E}">
        <p14:creationId xmlns:p14="http://schemas.microsoft.com/office/powerpoint/2010/main" val="414409904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7255539" y="6180206"/>
            <a:ext cx="3887667" cy="830997"/>
          </a:xfrm>
          <a:prstGeom prst="rect">
            <a:avLst/>
          </a:prstGeom>
          <a:noFill/>
        </p:spPr>
        <p:txBody>
          <a:bodyPr wrap="none" rtlCol="0">
            <a:spAutoFit/>
          </a:bodyPr>
          <a:lstStyle/>
          <a:p>
            <a:pPr algn="r"/>
            <a:r>
              <a:rPr lang="en-US" sz="1600">
                <a:latin typeface="Source Code Pro" panose="020B0509030403020204" pitchFamily="49" charset="0"/>
              </a:rPr>
              <a:t>Natural Resources Revenue Data</a:t>
            </a:r>
          </a:p>
          <a:p>
            <a:pPr algn="r"/>
            <a:r>
              <a:rPr lang="en-US" sz="1600" b="1">
                <a:solidFill>
                  <a:srgbClr val="891577"/>
                </a:solidFill>
                <a:latin typeface="Source Code Pro" panose="020B0509030403020204" pitchFamily="49" charset="0"/>
              </a:rPr>
              <a:t>revenuedata.doi.gov</a:t>
            </a:r>
            <a:endParaRPr lang="en-US" sz="1600" b="1">
              <a:solidFill>
                <a:srgbClr val="19610F"/>
              </a:solidFill>
              <a:latin typeface="Source Code Pro" panose="020B0509030403020204" pitchFamily="49" charset="0"/>
            </a:endParaRPr>
          </a:p>
          <a:p>
            <a:pPr algn="r"/>
            <a:endParaRPr lang="en-US" sz="1600"/>
          </a:p>
        </p:txBody>
      </p:sp>
      <p:pic>
        <p:nvPicPr>
          <p:cNvPr id="5" name="Picture 4" descr="A picture containing icon&#10;&#10;Description automatically generated">
            <a:extLst>
              <a:ext uri="{FF2B5EF4-FFF2-40B4-BE49-F238E27FC236}">
                <a16:creationId xmlns:a16="http://schemas.microsoft.com/office/drawing/2014/main" id="{BACFB37A-D8E2-4D2F-9F8F-D496FC3564F3}"/>
              </a:ext>
            </a:extLst>
          </p:cNvPr>
          <p:cNvPicPr>
            <a:picLocks noChangeAspect="1"/>
          </p:cNvPicPr>
          <p:nvPr/>
        </p:nvPicPr>
        <p:blipFill>
          <a:blip r:embed="rId12"/>
          <a:stretch>
            <a:fillRect/>
          </a:stretch>
        </p:blipFill>
        <p:spPr>
          <a:xfrm>
            <a:off x="415600" y="6070912"/>
            <a:ext cx="3066107" cy="868371"/>
          </a:xfrm>
          <a:prstGeom prst="rect">
            <a:avLst/>
          </a:prstGeom>
        </p:spPr>
      </p:pic>
    </p:spTree>
    <p:extLst>
      <p:ext uri="{BB962C8B-B14F-4D97-AF65-F5344CB8AC3E}">
        <p14:creationId xmlns:p14="http://schemas.microsoft.com/office/powerpoint/2010/main" val="2248265515"/>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A003AC8-4DF5-4F73-9E2A-6EC5C3EFBECD}"/>
              </a:ext>
            </a:extLst>
          </p:cNvPr>
          <p:cNvPicPr>
            <a:picLocks noChangeAspect="1"/>
          </p:cNvPicPr>
          <p:nvPr/>
        </p:nvPicPr>
        <p:blipFill>
          <a:blip r:embed="rId14"/>
          <a:stretch>
            <a:fillRect/>
          </a:stretch>
        </p:blipFill>
        <p:spPr>
          <a:xfrm>
            <a:off x="415601" y="6070913"/>
            <a:ext cx="3066107" cy="877577"/>
          </a:xfrm>
          <a:prstGeom prst="rect">
            <a:avLst/>
          </a:prstGeom>
        </p:spPr>
      </p:pic>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6" name="TextBox 5">
            <a:extLst>
              <a:ext uri="{FF2B5EF4-FFF2-40B4-BE49-F238E27FC236}">
                <a16:creationId xmlns:a16="http://schemas.microsoft.com/office/drawing/2014/main" id="{DF8280E3-ECA9-4C43-B44F-DFA565B37561}"/>
              </a:ext>
            </a:extLst>
          </p:cNvPr>
          <p:cNvSpPr txBox="1"/>
          <p:nvPr/>
        </p:nvSpPr>
        <p:spPr>
          <a:xfrm>
            <a:off x="2926851" y="6289329"/>
            <a:ext cx="8369760" cy="461665"/>
          </a:xfrm>
          <a:prstGeom prst="rect">
            <a:avLst/>
          </a:prstGeom>
          <a:noFill/>
        </p:spPr>
        <p:txBody>
          <a:bodyPr wrap="square" rtlCol="0">
            <a:spAutoFit/>
          </a:bodyPr>
          <a:lstStyle/>
          <a:p>
            <a:pPr algn="r"/>
            <a:r>
              <a:rPr lang="en-US" sz="800">
                <a:latin typeface="Source Code Pro" panose="020B0509030403020204" pitchFamily="49" charset="0"/>
              </a:rPr>
              <a:t>Trusted, accurate, &amp; usable industry customer service</a:t>
            </a:r>
          </a:p>
          <a:p>
            <a:pPr algn="r"/>
            <a:r>
              <a:rPr lang="en-US" sz="800">
                <a:latin typeface="Source Code Pro" panose="020B0509030403020204" pitchFamily="49" charset="0"/>
              </a:rPr>
              <a:t> </a:t>
            </a:r>
            <a:r>
              <a:rPr lang="en-US" sz="800" b="1">
                <a:solidFill>
                  <a:srgbClr val="19610F"/>
                </a:solidFill>
                <a:latin typeface="Source Code Pro" panose="020B0509030403020204" pitchFamily="49" charset="0"/>
              </a:rPr>
              <a:t>www.onrr.gov</a:t>
            </a:r>
          </a:p>
          <a:p>
            <a:pPr algn="r"/>
            <a:endParaRPr lang="en-US" sz="800"/>
          </a:p>
        </p:txBody>
      </p:sp>
    </p:spTree>
    <p:extLst>
      <p:ext uri="{BB962C8B-B14F-4D97-AF65-F5344CB8AC3E}">
        <p14:creationId xmlns:p14="http://schemas.microsoft.com/office/powerpoint/2010/main" val="117144078"/>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705" r:id="rId11"/>
    <p:sldLayoutId id="214748370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14486791"/>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1C304A"/>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15925" y="1982555"/>
            <a:ext cx="11360150" cy="1249850"/>
          </a:xfrm>
          <a:noFill/>
          <a:ln>
            <a:noFill/>
          </a:ln>
        </p:spPr>
        <p:txBody>
          <a:bodyPr spcFirstLastPara="1" wrap="square" lIns="91425" tIns="45700" rIns="91425" bIns="45700" anchor="ctr" anchorCtr="0">
            <a:noAutofit/>
          </a:bodyPr>
          <a:lstStyle/>
          <a:p>
            <a:pPr lvl="0"/>
            <a:r>
              <a:rPr lang="en-US" dirty="0"/>
              <a:t>Troubleshooting Study</a:t>
            </a:r>
          </a:p>
        </p:txBody>
      </p:sp>
      <p:sp>
        <p:nvSpPr>
          <p:cNvPr id="88" name="Google Shape;88;p1"/>
          <p:cNvSpPr txBox="1">
            <a:spLocks noGrp="1"/>
          </p:cNvSpPr>
          <p:nvPr>
            <p:ph type="subTitle" idx="1"/>
          </p:nvPr>
        </p:nvSpPr>
        <p:spPr>
          <a:xfrm>
            <a:off x="415925" y="3335136"/>
            <a:ext cx="11360150" cy="1057275"/>
          </a:xfrm>
          <a:noFill/>
          <a:ln>
            <a:noFill/>
          </a:ln>
        </p:spPr>
        <p:txBody>
          <a:bodyPr spcFirstLastPara="1" wrap="square" lIns="91425" tIns="45700" rIns="91425" bIns="45700" anchor="ctr" anchorCtr="0">
            <a:noAutofit/>
          </a:bodyPr>
          <a:lstStyle/>
          <a:p>
            <a:pPr lvl="0"/>
            <a:r>
              <a:rPr lang="en-US" sz="3700" dirty="0">
                <a:solidFill>
                  <a:schemeClr val="tx1"/>
                </a:solidFill>
              </a:rPr>
              <a:t>Summary</a:t>
            </a:r>
          </a:p>
        </p:txBody>
      </p:sp>
      <p:sp>
        <p:nvSpPr>
          <p:cNvPr id="89" name="Google Shape;89;p1"/>
          <p:cNvSpPr txBox="1">
            <a:spLocks noGrp="1"/>
          </p:cNvSpPr>
          <p:nvPr>
            <p:ph type="body" idx="4294967295"/>
          </p:nvPr>
        </p:nvSpPr>
        <p:spPr>
          <a:xfrm>
            <a:off x="3240087" y="4208590"/>
            <a:ext cx="5711825" cy="5111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200"/>
              <a:buNone/>
            </a:pPr>
            <a:r>
              <a:rPr lang="en-US" dirty="0">
                <a:solidFill>
                  <a:schemeClr val="tx1"/>
                </a:solidFill>
              </a:rPr>
              <a:t>March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Positive feedback</a:t>
            </a:r>
          </a:p>
          <a:p>
            <a:r>
              <a:rPr lang="en-US" dirty="0">
                <a:solidFill>
                  <a:schemeClr val="tx1"/>
                </a:solidFill>
              </a:rPr>
              <a:t>Participants all need to contact ONRR customer service representatives and use the contact information on the current website. They contact through phone or email and some currently don't know who to contact with issues so have a go to person. The new card layout is well organized and has clear labeling of position titles. Some participants print the contact list. </a:t>
            </a:r>
          </a:p>
          <a:p>
            <a:r>
              <a:rPr lang="en-US" dirty="0">
                <a:solidFill>
                  <a:schemeClr val="tx1"/>
                </a:solidFill>
              </a:rPr>
              <a:t>Participants showed varying degrees of comfort level in navigating to the contacts page. The wayfinding solution as we currently have it is robust enough to accommodate different navigation styles -- i.e., search bar, contacts page, contacts embedded within each subpages, print and search. </a:t>
            </a:r>
          </a:p>
          <a:p>
            <a:r>
              <a:rPr lang="en-US" dirty="0">
                <a:solidFill>
                  <a:schemeClr val="tx1"/>
                </a:solidFill>
              </a:rPr>
              <a:t>Several participants explored and liked the new reporter checklists and shared they send similar information to new reporters. </a:t>
            </a:r>
          </a:p>
          <a:p>
            <a:endParaRPr lang="en-US" dirty="0">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91297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Header</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The contact header was left without interaction by participants in the initial interviews.  </a:t>
            </a:r>
          </a:p>
          <a:p>
            <a:r>
              <a:rPr lang="en-US" dirty="0">
                <a:solidFill>
                  <a:schemeClr val="tx1"/>
                </a:solidFill>
              </a:rPr>
              <a:t>Shannon made the changes from Contacts Us to Contacts, changed the icon from a phone handset to a person with a mail, and brought the Contact header closer to the top menu bar to increase visibility. </a:t>
            </a:r>
          </a:p>
          <a:p>
            <a:r>
              <a:rPr lang="en-US" dirty="0">
                <a:solidFill>
                  <a:schemeClr val="tx1"/>
                </a:solidFill>
              </a:rPr>
              <a:t>1 participant did not see the contacts link in header initially</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Implement the improvements that were made mid interviews. </a:t>
            </a:r>
          </a:p>
          <a:p>
            <a:endParaRPr lang="en-US" dirty="0">
              <a:solidFill>
                <a:schemeClr val="tx1"/>
              </a:solidFill>
            </a:endParaRPr>
          </a:p>
          <a:p>
            <a:pPr marL="152396" indent="0">
              <a:buNone/>
            </a:pPr>
            <a:r>
              <a:rPr lang="en-US" dirty="0">
                <a:solidFill>
                  <a:schemeClr val="tx1"/>
                </a:solidFill>
              </a:rPr>
              <a:t>Severity: Medium</a:t>
            </a:r>
          </a:p>
          <a:p>
            <a:pPr marL="152396" indent="0">
              <a:buNone/>
            </a:pPr>
            <a:r>
              <a:rPr lang="en-US" dirty="0">
                <a:solidFill>
                  <a:schemeClr val="tx1"/>
                </a:solidFill>
              </a:rPr>
              <a:t>Complexity: </a:t>
            </a:r>
          </a:p>
          <a:p>
            <a:pPr marL="152396" indent="0">
              <a:buNone/>
            </a:pPr>
            <a:r>
              <a:rPr lang="en-US" dirty="0">
                <a:solidFill>
                  <a:schemeClr val="tx1"/>
                </a:solidFill>
              </a:rPr>
              <a:t>Status: </a:t>
            </a:r>
            <a:r>
              <a:rPr lang="en-US">
                <a:solidFill>
                  <a:schemeClr val="tx1"/>
                </a:solidFill>
              </a:rPr>
              <a:t>Fixed</a:t>
            </a:r>
            <a:r>
              <a:rPr lang="en-US" dirty="0">
                <a:solidFill>
                  <a:schemeClr val="tx1"/>
                </a:solidFill>
              </a:rPr>
              <a:t>, </a:t>
            </a:r>
            <a:r>
              <a:rPr lang="en-US" dirty="0" err="1">
                <a:solidFill>
                  <a:schemeClr val="tx1"/>
                </a:solidFill>
              </a:rPr>
              <a:t>Github</a:t>
            </a:r>
            <a:r>
              <a:rPr lang="en-US" dirty="0">
                <a:solidFill>
                  <a:schemeClr val="tx1"/>
                </a:solidFill>
              </a:rPr>
              <a:t> Issue #1709</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1399321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Contacts by Company</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1765" indent="0">
              <a:buNone/>
            </a:pPr>
            <a:r>
              <a:rPr lang="en-US" dirty="0">
                <a:solidFill>
                  <a:schemeClr val="tx1"/>
                </a:solidFill>
              </a:rPr>
              <a:t>Findings Statement - Navigation</a:t>
            </a:r>
            <a:endParaRPr lang="en-US"/>
          </a:p>
          <a:p>
            <a:pPr marL="608965" indent="-456565"/>
            <a:r>
              <a:rPr lang="en-US" dirty="0">
                <a:solidFill>
                  <a:schemeClr val="tx1"/>
                </a:solidFill>
              </a:rPr>
              <a:t>Some participants suggested to change from company to operator, but others pointed out that keeping the term as is </a:t>
            </a:r>
            <a:r>
              <a:rPr lang="en-US" dirty="0" err="1">
                <a:solidFill>
                  <a:schemeClr val="tx1"/>
                </a:solidFill>
              </a:rPr>
              <a:t>is</a:t>
            </a:r>
            <a:r>
              <a:rPr lang="en-US" dirty="0">
                <a:solidFill>
                  <a:schemeClr val="tx1"/>
                </a:solidFill>
              </a:rPr>
              <a:t> more appropriate. </a:t>
            </a:r>
            <a:endParaRPr lang="en-US">
              <a:solidFill>
                <a:schemeClr val="tx1"/>
              </a:solidFill>
            </a:endParaRPr>
          </a:p>
          <a:p>
            <a:pPr marL="608965" indent="-456565"/>
            <a:r>
              <a:rPr lang="en-US" dirty="0">
                <a:solidFill>
                  <a:schemeClr val="tx1"/>
                </a:solidFill>
              </a:rPr>
              <a:t>Some participants recommended A-Z link to avoid scrolling down and navigating between pages to arrive at the company of interest. </a:t>
            </a:r>
            <a:endParaRPr lang="en-US">
              <a:solidFill>
                <a:schemeClr val="tx1"/>
              </a:solidFill>
            </a:endParaRPr>
          </a:p>
          <a:p>
            <a:pPr marL="608965" indent="-456565">
              <a:lnSpc>
                <a:spcPct val="114999"/>
              </a:lnSpc>
            </a:pPr>
            <a:endParaRPr lang="en-US">
              <a:solidFill>
                <a:schemeClr val="tx1"/>
              </a:solidFill>
            </a:endParaRPr>
          </a:p>
          <a:p>
            <a:pPr marL="151765" indent="0">
              <a:buNone/>
            </a:pPr>
            <a:r>
              <a:rPr lang="en-US" dirty="0">
                <a:solidFill>
                  <a:schemeClr val="tx1"/>
                </a:solidFill>
              </a:rPr>
              <a:t>Recommendation</a:t>
            </a:r>
            <a:endParaRPr lang="en-US">
              <a:solidFill>
                <a:schemeClr val="tx1"/>
              </a:solidFill>
            </a:endParaRPr>
          </a:p>
          <a:p>
            <a:pPr marL="608965" indent="-456565"/>
            <a:r>
              <a:rPr lang="en-US" dirty="0">
                <a:solidFill>
                  <a:schemeClr val="tx1"/>
                </a:solidFill>
              </a:rPr>
              <a:t>A-Z links were added and were noted by participants. Implement this design.</a:t>
            </a:r>
            <a:endParaRPr lang="en-US">
              <a:solidFill>
                <a:schemeClr val="tx1"/>
              </a:solidFill>
            </a:endParaRPr>
          </a:p>
          <a:p>
            <a:pPr marL="608965" indent="-456565">
              <a:lnSpc>
                <a:spcPct val="114999"/>
              </a:lnSpc>
            </a:pPr>
            <a:endParaRPr lang="en-US">
              <a:solidFill>
                <a:schemeClr val="tx1"/>
              </a:solidFill>
            </a:endParaRPr>
          </a:p>
          <a:p>
            <a:pPr marL="151765" indent="0">
              <a:buNone/>
            </a:pPr>
            <a:r>
              <a:rPr lang="en-US" dirty="0">
                <a:solidFill>
                  <a:schemeClr val="tx1"/>
                </a:solidFill>
              </a:rPr>
              <a:t>Severity: Low</a:t>
            </a:r>
            <a:endParaRPr lang="en-US">
              <a:solidFill>
                <a:schemeClr val="tx1"/>
              </a:solidFill>
            </a:endParaRPr>
          </a:p>
          <a:p>
            <a:pPr marL="151765" indent="0">
              <a:buNone/>
            </a:pPr>
            <a:r>
              <a:rPr lang="en-US" dirty="0">
                <a:solidFill>
                  <a:schemeClr val="tx1"/>
                </a:solidFill>
              </a:rPr>
              <a:t>Complexity: </a:t>
            </a:r>
            <a:endParaRPr lang="en-US">
              <a:solidFill>
                <a:schemeClr val="tx1"/>
              </a:solidFill>
            </a:endParaRPr>
          </a:p>
          <a:p>
            <a:pPr marL="151765" indent="0">
              <a:buNone/>
            </a:pPr>
            <a:r>
              <a:rPr lang="en-US" dirty="0">
                <a:solidFill>
                  <a:schemeClr val="tx1"/>
                </a:solidFill>
              </a:rPr>
              <a:t>Status: Design Updated, </a:t>
            </a:r>
            <a:r>
              <a:rPr lang="en-US" dirty="0" err="1">
                <a:solidFill>
                  <a:schemeClr val="tx1"/>
                </a:solidFill>
              </a:rPr>
              <a:t>Github</a:t>
            </a:r>
            <a:r>
              <a:rPr lang="en-US" dirty="0">
                <a:solidFill>
                  <a:schemeClr val="tx1"/>
                </a:solidFill>
              </a:rPr>
              <a:t> Issue #1512</a:t>
            </a:r>
            <a:endParaRPr lang="en-US">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76352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Primary and Backup Contacts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1765" indent="0">
              <a:buNone/>
            </a:pPr>
            <a:r>
              <a:rPr lang="en-US" dirty="0">
                <a:solidFill>
                  <a:schemeClr val="tx1"/>
                </a:solidFill>
              </a:rPr>
              <a:t>Findings Statement – Differentiation between contact cards</a:t>
            </a:r>
            <a:endParaRPr lang="en-US"/>
          </a:p>
          <a:p>
            <a:pPr marL="608965" indent="-456565"/>
            <a:r>
              <a:rPr lang="en-US" dirty="0">
                <a:solidFill>
                  <a:schemeClr val="tx1"/>
                </a:solidFill>
              </a:rPr>
              <a:t>Some participants didn't understand the primary-backup-supervisor color-coding in the initial prototype</a:t>
            </a:r>
            <a:endParaRPr lang="en-US">
              <a:solidFill>
                <a:schemeClr val="tx1"/>
              </a:solidFill>
            </a:endParaRPr>
          </a:p>
          <a:p>
            <a:pPr marL="608965" indent="-456565"/>
            <a:r>
              <a:rPr lang="en-US" dirty="0">
                <a:solidFill>
                  <a:schemeClr val="tx1"/>
                </a:solidFill>
              </a:rPr>
              <a:t>Participants liked the highlighting of the primary-backup roles and found clear once design was updated.</a:t>
            </a:r>
            <a:endParaRPr lang="en-US">
              <a:solidFill>
                <a:schemeClr val="tx1"/>
              </a:solidFill>
            </a:endParaRPr>
          </a:p>
          <a:p>
            <a:pPr marL="151765" indent="0">
              <a:buNone/>
            </a:pPr>
            <a:endParaRPr lang="en-US">
              <a:solidFill>
                <a:schemeClr val="tx1"/>
              </a:solidFill>
            </a:endParaRPr>
          </a:p>
          <a:p>
            <a:pPr marL="151765" indent="0">
              <a:buNone/>
            </a:pPr>
            <a:r>
              <a:rPr lang="en-US" dirty="0">
                <a:solidFill>
                  <a:schemeClr val="tx1"/>
                </a:solidFill>
              </a:rPr>
              <a:t>Recommendation</a:t>
            </a:r>
            <a:endParaRPr lang="en-US">
              <a:solidFill>
                <a:schemeClr val="tx1"/>
              </a:solidFill>
            </a:endParaRPr>
          </a:p>
          <a:p>
            <a:pPr marL="608965" indent="-456565"/>
            <a:r>
              <a:rPr lang="en-US">
                <a:solidFill>
                  <a:schemeClr val="tx1"/>
                </a:solidFill>
              </a:rPr>
              <a:t>This issues was addressed in an updated prototype</a:t>
            </a:r>
            <a:r>
              <a:rPr lang="en-US" dirty="0">
                <a:solidFill>
                  <a:schemeClr val="tx1"/>
                </a:solidFill>
              </a:rPr>
              <a:t>. Implement this design.</a:t>
            </a:r>
            <a:endParaRPr lang="en-US">
              <a:solidFill>
                <a:schemeClr val="tx1"/>
              </a:solidFill>
            </a:endParaRPr>
          </a:p>
          <a:p>
            <a:pPr marL="151765" indent="0">
              <a:buNone/>
            </a:pPr>
            <a:endParaRPr lang="en-US">
              <a:solidFill>
                <a:schemeClr val="tx1"/>
              </a:solidFill>
            </a:endParaRPr>
          </a:p>
          <a:p>
            <a:pPr marL="151765" indent="0">
              <a:buNone/>
            </a:pPr>
            <a:r>
              <a:rPr lang="en-US" dirty="0">
                <a:solidFill>
                  <a:schemeClr val="tx1"/>
                </a:solidFill>
              </a:rPr>
              <a:t>Severity: Medium</a:t>
            </a:r>
            <a:endParaRPr lang="en-US">
              <a:solidFill>
                <a:schemeClr val="tx1"/>
              </a:solidFill>
            </a:endParaRPr>
          </a:p>
          <a:p>
            <a:pPr marL="151765" indent="0">
              <a:buNone/>
            </a:pPr>
            <a:r>
              <a:rPr lang="en-US" dirty="0">
                <a:solidFill>
                  <a:schemeClr val="tx1"/>
                </a:solidFill>
              </a:rPr>
              <a:t>Complexity: </a:t>
            </a:r>
            <a:endParaRPr lang="en-US">
              <a:solidFill>
                <a:schemeClr val="tx1"/>
              </a:solidFill>
            </a:endParaRPr>
          </a:p>
          <a:p>
            <a:pPr marL="151765" indent="0">
              <a:buNone/>
            </a:pPr>
            <a:r>
              <a:rPr lang="en-US" dirty="0">
                <a:solidFill>
                  <a:schemeClr val="tx1"/>
                </a:solidFill>
              </a:rPr>
              <a:t>Status: Design Updated, </a:t>
            </a:r>
            <a:r>
              <a:rPr lang="en-US" dirty="0" err="1">
                <a:solidFill>
                  <a:schemeClr val="tx1"/>
                </a:solidFill>
              </a:rPr>
              <a:t>Github</a:t>
            </a:r>
            <a:r>
              <a:rPr lang="en-US" dirty="0">
                <a:solidFill>
                  <a:schemeClr val="tx1"/>
                </a:solidFill>
              </a:rPr>
              <a:t> Issue #1393</a:t>
            </a:r>
            <a:endParaRPr lang="en-US">
              <a:solidFill>
                <a:schemeClr val="tx1"/>
              </a:solidFill>
            </a:endParaRPr>
          </a:p>
          <a:p>
            <a:pPr marL="608965" indent="-456565"/>
            <a:endParaRPr lang="en-US">
              <a:solidFill>
                <a:schemeClr val="tx1"/>
              </a:solidFill>
            </a:endParaRPr>
          </a:p>
          <a:p>
            <a:pPr marL="151765" indent="0">
              <a:buNone/>
            </a:pPr>
            <a:endParaRPr lang="en-US">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72627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a:t>
            </a:r>
            <a:r>
              <a:rPr lang="en-US"/>
              <a:t>Printing</a:t>
            </a:r>
            <a:r>
              <a:rPr lang="en-US" dirty="0"/>
              <a:t> Contacts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 – Print View</a:t>
            </a:r>
          </a:p>
          <a:p>
            <a:r>
              <a:rPr lang="en-US" dirty="0">
                <a:solidFill>
                  <a:schemeClr val="tx1"/>
                </a:solidFill>
              </a:rPr>
              <a:t>1 participant would like to see a print layout.</a:t>
            </a:r>
          </a:p>
          <a:p>
            <a:pPr marL="152396" indent="0">
              <a:buNone/>
            </a:pPr>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Review print layout</a:t>
            </a:r>
          </a:p>
          <a:p>
            <a:pPr marL="152396" indent="0">
              <a:buNone/>
            </a:pPr>
            <a:endParaRPr lang="en-US" dirty="0">
              <a:solidFill>
                <a:schemeClr val="tx1"/>
              </a:solidFill>
            </a:endParaRPr>
          </a:p>
          <a:p>
            <a:pPr marL="152396" indent="0">
              <a:buNone/>
            </a:pPr>
            <a:r>
              <a:rPr lang="en-US" dirty="0">
                <a:solidFill>
                  <a:schemeClr val="tx1"/>
                </a:solidFill>
              </a:rPr>
              <a:t>Severity: Low</a:t>
            </a:r>
          </a:p>
          <a:p>
            <a:pPr marL="152396" indent="0">
              <a:buNone/>
            </a:pPr>
            <a:r>
              <a:rPr lang="en-US" dirty="0">
                <a:solidFill>
                  <a:schemeClr val="tx1"/>
                </a:solidFill>
              </a:rPr>
              <a:t>Complexity: Low</a:t>
            </a:r>
          </a:p>
          <a:p>
            <a:pPr marL="152396" indent="0">
              <a:buNone/>
            </a:pPr>
            <a:r>
              <a:rPr lang="en-US" dirty="0">
                <a:solidFill>
                  <a:schemeClr val="tx1"/>
                </a:solidFill>
              </a:rPr>
              <a:t>Status: </a:t>
            </a:r>
          </a:p>
          <a:p>
            <a:endParaRPr lang="en-US" dirty="0">
              <a:solidFill>
                <a:schemeClr val="tx1"/>
              </a:solidFill>
            </a:endParaRPr>
          </a:p>
          <a:p>
            <a:pPr marL="152396" indent="0">
              <a:buNone/>
            </a:pPr>
            <a:endParaRPr lang="en-US" dirty="0">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622767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Troubleshooting Location </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 –</a:t>
            </a:r>
          </a:p>
          <a:p>
            <a:r>
              <a:rPr lang="en-US" dirty="0">
                <a:solidFill>
                  <a:schemeClr val="tx1"/>
                </a:solidFill>
              </a:rPr>
              <a:t>1 participant would prefer to see the contacts first before the troubleshooting. 1 participant would prefer to see 'contacts' versus 'troubleshooting' as keyword for searching contacts.</a:t>
            </a:r>
          </a:p>
          <a:p>
            <a:pPr marL="152396" indent="0">
              <a:buNone/>
            </a:pPr>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Already addressed by adding clarification text to the top of the contacts tab section. </a:t>
            </a:r>
          </a:p>
          <a:p>
            <a:endParaRPr lang="en-US" dirty="0">
              <a:solidFill>
                <a:schemeClr val="tx1"/>
              </a:solidFill>
            </a:endParaRPr>
          </a:p>
          <a:p>
            <a:pPr marL="152396" indent="0">
              <a:buNone/>
            </a:pPr>
            <a:r>
              <a:rPr lang="en-US" dirty="0">
                <a:solidFill>
                  <a:schemeClr val="tx1"/>
                </a:solidFill>
              </a:rPr>
              <a:t>Severity: Medium</a:t>
            </a:r>
          </a:p>
          <a:p>
            <a:pPr marL="152396" indent="0">
              <a:buNone/>
            </a:pPr>
            <a:r>
              <a:rPr lang="en-US" dirty="0">
                <a:solidFill>
                  <a:schemeClr val="tx1"/>
                </a:solidFill>
              </a:rPr>
              <a:t>Complexity: Low</a:t>
            </a:r>
          </a:p>
          <a:p>
            <a:pPr marL="152396" indent="0">
              <a:buNone/>
            </a:pPr>
            <a:r>
              <a:rPr lang="en-US" dirty="0">
                <a:solidFill>
                  <a:schemeClr val="tx1"/>
                </a:solidFill>
              </a:rPr>
              <a:t>Status: Completed, </a:t>
            </a:r>
            <a:r>
              <a:rPr lang="en-US" dirty="0" err="1">
                <a:solidFill>
                  <a:schemeClr val="tx1"/>
                </a:solidFill>
              </a:rPr>
              <a:t>Github</a:t>
            </a:r>
            <a:r>
              <a:rPr lang="en-US" dirty="0">
                <a:solidFill>
                  <a:schemeClr val="tx1"/>
                </a:solidFill>
              </a:rPr>
              <a:t> issue #1708</a:t>
            </a:r>
          </a:p>
          <a:p>
            <a:endParaRPr lang="en-US" dirty="0">
              <a:solidFill>
                <a:schemeClr val="tx1"/>
              </a:solidFill>
            </a:endParaRPr>
          </a:p>
          <a:p>
            <a:pPr marL="152396" indent="0">
              <a:buNone/>
            </a:pPr>
            <a:endParaRPr lang="en-US" dirty="0">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856740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Bugs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 </a:t>
            </a:r>
          </a:p>
          <a:p>
            <a:r>
              <a:rPr lang="en-US" dirty="0">
                <a:solidFill>
                  <a:schemeClr val="tx1"/>
                </a:solidFill>
              </a:rPr>
              <a:t>1 participant noted that there are inaccuracies in the solids contacts </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Review and correct the solids contacts. </a:t>
            </a:r>
          </a:p>
          <a:p>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Low</a:t>
            </a:r>
          </a:p>
          <a:p>
            <a:pPr marL="152396" indent="0">
              <a:buNone/>
            </a:pPr>
            <a:r>
              <a:rPr lang="en-US" dirty="0">
                <a:solidFill>
                  <a:schemeClr val="tx1"/>
                </a:solidFill>
              </a:rPr>
              <a:t>Status: </a:t>
            </a:r>
            <a:r>
              <a:rPr lang="en-US">
                <a:solidFill>
                  <a:schemeClr val="tx1"/>
                </a:solidFill>
              </a:rPr>
              <a:t>Fixed,</a:t>
            </a:r>
            <a:r>
              <a:rPr lang="en-US" dirty="0">
                <a:solidFill>
                  <a:schemeClr val="tx1"/>
                </a:solidFill>
              </a:rPr>
              <a:t> </a:t>
            </a:r>
            <a:r>
              <a:rPr lang="en-US" dirty="0" err="1">
                <a:solidFill>
                  <a:schemeClr val="tx1"/>
                </a:solidFill>
              </a:rPr>
              <a:t>Github</a:t>
            </a:r>
            <a:r>
              <a:rPr lang="en-US" dirty="0">
                <a:solidFill>
                  <a:schemeClr val="tx1"/>
                </a:solidFill>
              </a:rPr>
              <a:t> #1744</a:t>
            </a:r>
          </a:p>
          <a:p>
            <a:endParaRPr lang="en-US" dirty="0">
              <a:solidFill>
                <a:schemeClr val="tx1"/>
              </a:solidFill>
            </a:endParaRPr>
          </a:p>
          <a:p>
            <a:pPr marL="152396" indent="0">
              <a:buNone/>
            </a:pPr>
            <a:endParaRPr lang="en-US" dirty="0">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08904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Contacts – Contact Icon</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a:xfrm>
            <a:off x="415600" y="2623929"/>
            <a:ext cx="11360800" cy="3467903"/>
          </a:xfrm>
        </p:spPr>
        <p:txBody>
          <a:bodyPr/>
          <a:lstStyle/>
          <a:p>
            <a:pPr marL="152396" indent="0">
              <a:buNone/>
            </a:pPr>
            <a:endParaRPr lang="en-US" dirty="0">
              <a:solidFill>
                <a:schemeClr val="tx1"/>
              </a:solidFill>
            </a:endParaRPr>
          </a:p>
          <a:p>
            <a:pPr marL="152396" indent="0">
              <a:buNone/>
            </a:pPr>
            <a:r>
              <a:rPr lang="en-US" dirty="0">
                <a:solidFill>
                  <a:schemeClr val="tx1"/>
                </a:solidFill>
              </a:rPr>
              <a:t>Option L was chosen as the ideal contact icon by participants</a:t>
            </a:r>
          </a:p>
          <a:p>
            <a:pPr marL="152396" indent="0">
              <a:buNone/>
            </a:pPr>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Medium</a:t>
            </a:r>
          </a:p>
          <a:p>
            <a:pPr marL="152396" indent="0">
              <a:buNone/>
            </a:pPr>
            <a:r>
              <a:rPr lang="en-US" dirty="0">
                <a:solidFill>
                  <a:schemeClr val="tx1"/>
                </a:solidFill>
              </a:rPr>
              <a:t>Status: Fixed, </a:t>
            </a:r>
            <a:r>
              <a:rPr lang="en-US" dirty="0" err="1">
                <a:solidFill>
                  <a:schemeClr val="tx1"/>
                </a:solidFill>
              </a:rPr>
              <a:t>Github</a:t>
            </a:r>
            <a:r>
              <a:rPr lang="en-US" dirty="0">
                <a:solidFill>
                  <a:schemeClr val="tx1"/>
                </a:solidFill>
              </a:rPr>
              <a:t> Issue #1709</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descr="Graphical user interface&#10;&#10;Description automatically generated">
            <a:extLst>
              <a:ext uri="{FF2B5EF4-FFF2-40B4-BE49-F238E27FC236}">
                <a16:creationId xmlns:a16="http://schemas.microsoft.com/office/drawing/2014/main" id="{1E92F0E4-0EBD-457D-9C29-947FA5608E20}"/>
              </a:ext>
            </a:extLst>
          </p:cNvPr>
          <p:cNvPicPr>
            <a:picLocks noChangeAspect="1"/>
          </p:cNvPicPr>
          <p:nvPr/>
        </p:nvPicPr>
        <p:blipFill>
          <a:blip r:embed="rId3"/>
          <a:stretch>
            <a:fillRect/>
          </a:stretch>
        </p:blipFill>
        <p:spPr>
          <a:xfrm>
            <a:off x="415600" y="1528401"/>
            <a:ext cx="6620799" cy="1095528"/>
          </a:xfrm>
          <a:prstGeom prst="rect">
            <a:avLst/>
          </a:prstGeom>
        </p:spPr>
      </p:pic>
    </p:spTree>
    <p:extLst>
      <p:ext uri="{BB962C8B-B14F-4D97-AF65-F5344CB8AC3E}">
        <p14:creationId xmlns:p14="http://schemas.microsoft.com/office/powerpoint/2010/main" val="383220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2 participants were confused by the words reference lists and codes when looking for lease and agreements or cross-references, but were able to find what was needed. </a:t>
            </a:r>
          </a:p>
          <a:p>
            <a:pPr marL="152396" indent="0">
              <a:buNone/>
            </a:pPr>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Continue to test and ensure that users are able to find needed references. </a:t>
            </a: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Medium</a:t>
            </a:r>
          </a:p>
          <a:p>
            <a:pPr marL="152396" indent="0">
              <a:buNone/>
            </a:pPr>
            <a:r>
              <a:rPr lang="en-US" dirty="0">
                <a:solidFill>
                  <a:schemeClr val="tx1"/>
                </a:solidFill>
              </a:rPr>
              <a:t>Complexity: Low</a:t>
            </a:r>
          </a:p>
          <a:p>
            <a:pPr marL="152396" indent="0">
              <a:buNone/>
            </a:pPr>
            <a:r>
              <a:rPr lang="en-US" dirty="0">
                <a:solidFill>
                  <a:schemeClr val="tx1"/>
                </a:solidFill>
              </a:rPr>
              <a:t>Status:</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600158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References – Downloads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3 participants wanted to download the cross references txt file in excel format</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Add an option to download in excel format</a:t>
            </a:r>
          </a:p>
          <a:p>
            <a:pPr marL="152396" indent="0">
              <a:buNone/>
            </a:pP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Low</a:t>
            </a:r>
          </a:p>
          <a:p>
            <a:pPr marL="152396" indent="0">
              <a:buNone/>
            </a:pPr>
            <a:r>
              <a:rPr lang="en-US" dirty="0">
                <a:solidFill>
                  <a:schemeClr val="tx1"/>
                </a:solidFill>
              </a:rPr>
              <a:t>Status: Issue create </a:t>
            </a:r>
            <a:r>
              <a:rPr lang="en-US" dirty="0" err="1">
                <a:solidFill>
                  <a:schemeClr val="tx1"/>
                </a:solidFill>
              </a:rPr>
              <a:t>Github</a:t>
            </a:r>
            <a:r>
              <a:rPr lang="en-US" dirty="0">
                <a:solidFill>
                  <a:schemeClr val="tx1"/>
                </a:solidFill>
              </a:rPr>
              <a:t> issue #1711</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859351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dirty="0">
                <a:latin typeface="Source Sans Pro"/>
              </a:rPr>
              <a:t>Background</a:t>
            </a:r>
            <a:endParaRPr lang="en-US" dirty="0"/>
          </a:p>
        </p:txBody>
      </p:sp>
      <p:sp>
        <p:nvSpPr>
          <p:cNvPr id="3" name="Slide Number Placeholder 2">
            <a:extLst>
              <a:ext uri="{FF2B5EF4-FFF2-40B4-BE49-F238E27FC236}">
                <a16:creationId xmlns:a16="http://schemas.microsoft.com/office/drawing/2014/main" id="{50EDB1E2-98FF-4544-9653-68008937521B}"/>
              </a:ext>
            </a:extLst>
          </p:cNvPr>
          <p:cNvSpPr>
            <a:spLocks noGrp="1"/>
          </p:cNvSpPr>
          <p:nvPr>
            <p:ph type="sldNum" idx="12"/>
          </p:nvPr>
        </p:nvSpPr>
        <p:spPr>
          <a:xfrm>
            <a:off x="11296611" y="6217623"/>
            <a:ext cx="731600" cy="524800"/>
          </a:xfrm>
          <a:noFill/>
          <a:ln>
            <a:noFill/>
          </a:ln>
        </p:spPr>
        <p:txBody>
          <a:bodyPr spcFirstLastPara="1" wrap="square" lIns="91425" tIns="91425" rIns="91425" bIns="91425" anchor="ctr" anchorCtr="0">
            <a:noAutofit/>
          </a:bodyPr>
          <a:lstStyle/>
          <a:p>
            <a:fld id="{00000000-1234-1234-1234-123412341234}" type="slidenum">
              <a:rPr lang="en-US"/>
              <a:pPr/>
              <a:t>2</a:t>
            </a:fld>
            <a:endParaRPr lang="en-US"/>
          </a:p>
        </p:txBody>
      </p:sp>
    </p:spTree>
    <p:extLst>
      <p:ext uri="{BB962C8B-B14F-4D97-AF65-F5344CB8AC3E}">
        <p14:creationId xmlns:p14="http://schemas.microsoft.com/office/powerpoint/2010/main" val="2292278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Search Function</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Majority of participants wanted a search feature.</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Have a robust search feature.</a:t>
            </a: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High</a:t>
            </a:r>
          </a:p>
          <a:p>
            <a:pPr marL="152396" indent="0">
              <a:buNone/>
            </a:pPr>
            <a:r>
              <a:rPr lang="en-US" dirty="0">
                <a:solidFill>
                  <a:schemeClr val="tx1"/>
                </a:solidFill>
              </a:rPr>
              <a:t>Status: Issue created, </a:t>
            </a:r>
            <a:r>
              <a:rPr lang="en-US" dirty="0" err="1">
                <a:solidFill>
                  <a:schemeClr val="tx1"/>
                </a:solidFill>
              </a:rPr>
              <a:t>Github</a:t>
            </a:r>
            <a:r>
              <a:rPr lang="en-US" dirty="0">
                <a:solidFill>
                  <a:schemeClr val="tx1"/>
                </a:solidFill>
              </a:rPr>
              <a:t> #873</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8886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New Reporter Checklists </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Several participants didn't notice the "next" button and used the +/-  buttons instead. </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Remove the next button</a:t>
            </a:r>
          </a:p>
          <a:p>
            <a:pPr marL="152396" indent="0">
              <a:buNone/>
            </a:pP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Low</a:t>
            </a:r>
          </a:p>
          <a:p>
            <a:pPr marL="152396" indent="0">
              <a:buNone/>
            </a:pPr>
            <a:r>
              <a:rPr lang="en-US" dirty="0">
                <a:solidFill>
                  <a:schemeClr val="tx1"/>
                </a:solidFill>
              </a:rPr>
              <a:t>Complexity: Low</a:t>
            </a:r>
          </a:p>
          <a:p>
            <a:pPr marL="152396" indent="0">
              <a:buNone/>
            </a:pPr>
            <a:r>
              <a:rPr lang="en-US" dirty="0">
                <a:solidFill>
                  <a:schemeClr val="tx1"/>
                </a:solidFill>
              </a:rPr>
              <a:t>Status: Completed, </a:t>
            </a:r>
            <a:r>
              <a:rPr lang="en-US" dirty="0" err="1">
                <a:solidFill>
                  <a:schemeClr val="tx1"/>
                </a:solidFill>
              </a:rPr>
              <a:t>Github</a:t>
            </a:r>
            <a:r>
              <a:rPr lang="en-US" dirty="0">
                <a:solidFill>
                  <a:schemeClr val="tx1"/>
                </a:solidFill>
              </a:rPr>
              <a:t> issue #1713</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344628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New Reporter Checklists – Training Links </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Several participants want to make sure that training links are highlighted in the checklists. </a:t>
            </a:r>
          </a:p>
          <a:p>
            <a:r>
              <a:rPr lang="en-US" dirty="0">
                <a:solidFill>
                  <a:schemeClr val="tx1"/>
                </a:solidFill>
              </a:rPr>
              <a:t>Several participants wanted to make sure that links to training videos and reporter handbooks were added or highlighted in checklists. </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Review and update appropriate links as needed. </a:t>
            </a:r>
          </a:p>
          <a:p>
            <a:pPr marL="152396" indent="0">
              <a:buNone/>
            </a:pP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Low</a:t>
            </a:r>
          </a:p>
          <a:p>
            <a:pPr marL="152396" indent="0">
              <a:buNone/>
            </a:pPr>
            <a:r>
              <a:rPr lang="en-US" dirty="0">
                <a:solidFill>
                  <a:schemeClr val="tx1"/>
                </a:solidFill>
              </a:rPr>
              <a:t>Status: </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95264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Reporter Training – ONRR Systems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1765" indent="0">
              <a:buNone/>
            </a:pPr>
            <a:r>
              <a:rPr lang="en-US" dirty="0">
                <a:solidFill>
                  <a:schemeClr val="tx1"/>
                </a:solidFill>
              </a:rPr>
              <a:t>Findings Statement</a:t>
            </a:r>
            <a:endParaRPr lang="en-US"/>
          </a:p>
          <a:p>
            <a:pPr marL="608965" indent="-456565"/>
            <a:r>
              <a:rPr lang="en-US" dirty="0">
                <a:solidFill>
                  <a:schemeClr val="tx1"/>
                </a:solidFill>
              </a:rPr>
              <a:t>1 participant would like to have more info on MART and other systems.</a:t>
            </a:r>
            <a:endParaRPr lang="en-US">
              <a:solidFill>
                <a:schemeClr val="tx1"/>
              </a:solidFill>
            </a:endParaRPr>
          </a:p>
          <a:p>
            <a:pPr marL="151765" indent="0">
              <a:buNone/>
            </a:pPr>
            <a:endParaRPr lang="en-US">
              <a:solidFill>
                <a:schemeClr val="tx1"/>
              </a:solidFill>
            </a:endParaRPr>
          </a:p>
          <a:p>
            <a:pPr marL="151765" indent="0">
              <a:buNone/>
            </a:pPr>
            <a:r>
              <a:rPr lang="en-US" dirty="0">
                <a:solidFill>
                  <a:schemeClr val="tx1"/>
                </a:solidFill>
              </a:rPr>
              <a:t>Recommendation</a:t>
            </a:r>
            <a:endParaRPr lang="en-US">
              <a:solidFill>
                <a:schemeClr val="tx1"/>
              </a:solidFill>
            </a:endParaRPr>
          </a:p>
          <a:p>
            <a:pPr marL="608965" indent="-456565"/>
            <a:r>
              <a:rPr lang="en-US" dirty="0">
                <a:solidFill>
                  <a:schemeClr val="tx1"/>
                </a:solidFill>
              </a:rPr>
              <a:t>Explore adding more information on ONRR </a:t>
            </a:r>
            <a:r>
              <a:rPr lang="en-US">
                <a:solidFill>
                  <a:schemeClr val="tx1"/>
                </a:solidFill>
              </a:rPr>
              <a:t>systems</a:t>
            </a:r>
            <a:br>
              <a:rPr lang="en-US" sz="1800" b="0" i="0" u="none" strike="noStrike">
                <a:effectLst/>
                <a:latin typeface="Calibri" panose="020F0502020204030204" pitchFamily="34" charset="0"/>
              </a:rPr>
            </a:br>
            <a:endParaRPr lang="en-US">
              <a:solidFill>
                <a:schemeClr val="tx1"/>
              </a:solidFill>
            </a:endParaRPr>
          </a:p>
          <a:p>
            <a:pPr marL="151765" indent="0">
              <a:buNone/>
            </a:pPr>
            <a:r>
              <a:rPr lang="en-US" dirty="0">
                <a:solidFill>
                  <a:schemeClr val="tx1"/>
                </a:solidFill>
              </a:rPr>
              <a:t>Severity: Low</a:t>
            </a:r>
            <a:endParaRPr lang="en-US">
              <a:solidFill>
                <a:schemeClr val="tx1"/>
              </a:solidFill>
            </a:endParaRPr>
          </a:p>
          <a:p>
            <a:pPr marL="151765" indent="0">
              <a:buNone/>
            </a:pPr>
            <a:r>
              <a:rPr lang="en-US" dirty="0">
                <a:solidFill>
                  <a:schemeClr val="tx1"/>
                </a:solidFill>
              </a:rPr>
              <a:t>Complexity: Low</a:t>
            </a:r>
            <a:endParaRPr lang="en-US">
              <a:solidFill>
                <a:schemeClr val="tx1"/>
              </a:solidFill>
            </a:endParaRPr>
          </a:p>
          <a:p>
            <a:pPr marL="151765" indent="0">
              <a:buNone/>
            </a:pPr>
            <a:r>
              <a:rPr lang="en-US" dirty="0">
                <a:solidFill>
                  <a:schemeClr val="tx1"/>
                </a:solidFill>
              </a:rPr>
              <a:t>Status: </a:t>
            </a:r>
            <a:endParaRPr lang="en-US">
              <a:solidFill>
                <a:schemeClr val="tx1"/>
              </a:solidFill>
            </a:endParaRP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663913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Reporter Training – BLM Resources </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1 participant creates own training resources </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Reach out to BLM about adding the training material to the ONRR website</a:t>
            </a: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Low</a:t>
            </a:r>
          </a:p>
          <a:p>
            <a:pPr marL="152396" indent="0">
              <a:buNone/>
            </a:pPr>
            <a:r>
              <a:rPr lang="en-US" dirty="0">
                <a:solidFill>
                  <a:schemeClr val="tx1"/>
                </a:solidFill>
              </a:rPr>
              <a:t>Complexity: High</a:t>
            </a:r>
          </a:p>
          <a:p>
            <a:pPr marL="152396" indent="0">
              <a:buNone/>
            </a:pPr>
            <a:r>
              <a:rPr lang="en-US" dirty="0">
                <a:solidFill>
                  <a:schemeClr val="tx1"/>
                </a:solidFill>
              </a:rPr>
              <a:t>Status: </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4034781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Tabs</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First participants were confused by the tabs in the early prototype.</a:t>
            </a:r>
          </a:p>
          <a:p>
            <a:r>
              <a:rPr lang="en-US" dirty="0">
                <a:solidFill>
                  <a:schemeClr val="tx1"/>
                </a:solidFill>
              </a:rPr>
              <a:t>Participants using the more recent prototype found the tabs more intuitive.</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Updated prototype fixed issues. Implement changes.</a:t>
            </a: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High</a:t>
            </a:r>
          </a:p>
          <a:p>
            <a:pPr marL="152396" indent="0">
              <a:buNone/>
            </a:pPr>
            <a:r>
              <a:rPr lang="en-US" dirty="0">
                <a:solidFill>
                  <a:schemeClr val="tx1"/>
                </a:solidFill>
              </a:rPr>
              <a:t>Complexity: Low</a:t>
            </a:r>
          </a:p>
          <a:p>
            <a:pPr marL="152396" indent="0">
              <a:buNone/>
            </a:pPr>
            <a:r>
              <a:rPr lang="en-US" dirty="0">
                <a:solidFill>
                  <a:schemeClr val="tx1"/>
                </a:solidFill>
              </a:rPr>
              <a:t>Status: </a:t>
            </a:r>
            <a:r>
              <a:rPr lang="en-US">
                <a:solidFill>
                  <a:schemeClr val="tx1"/>
                </a:solidFill>
              </a:rPr>
              <a:t>Fixed,</a:t>
            </a:r>
            <a:r>
              <a:rPr lang="en-US" dirty="0">
                <a:solidFill>
                  <a:schemeClr val="tx1"/>
                </a:solidFill>
              </a:rPr>
              <a:t> </a:t>
            </a:r>
            <a:r>
              <a:rPr lang="en-US" dirty="0" err="1">
                <a:solidFill>
                  <a:schemeClr val="tx1"/>
                </a:solidFill>
              </a:rPr>
              <a:t>Github</a:t>
            </a:r>
            <a:r>
              <a:rPr lang="en-US" dirty="0">
                <a:solidFill>
                  <a:schemeClr val="tx1"/>
                </a:solidFill>
              </a:rPr>
              <a:t> issue #1707</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3061193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4519A-4775-41F2-A1A1-6E9D74A7D455}"/>
              </a:ext>
            </a:extLst>
          </p:cNvPr>
          <p:cNvSpPr>
            <a:spLocks noGrp="1"/>
          </p:cNvSpPr>
          <p:nvPr>
            <p:ph type="title"/>
          </p:nvPr>
        </p:nvSpPr>
        <p:spPr/>
        <p:txBody>
          <a:bodyPr/>
          <a:lstStyle/>
          <a:p>
            <a:r>
              <a:rPr lang="en-US" dirty="0"/>
              <a:t>Unpaid Debts – Update </a:t>
            </a:r>
          </a:p>
        </p:txBody>
      </p:sp>
      <p:sp>
        <p:nvSpPr>
          <p:cNvPr id="4" name="Text Placeholder 3">
            <a:extLst>
              <a:ext uri="{FF2B5EF4-FFF2-40B4-BE49-F238E27FC236}">
                <a16:creationId xmlns:a16="http://schemas.microsoft.com/office/drawing/2014/main" id="{BFA8A9DE-81F6-4E32-B4C5-E201E587C13C}"/>
              </a:ext>
            </a:extLst>
          </p:cNvPr>
          <p:cNvSpPr>
            <a:spLocks noGrp="1"/>
          </p:cNvSpPr>
          <p:nvPr>
            <p:ph type="body" idx="1"/>
          </p:nvPr>
        </p:nvSpPr>
        <p:spPr/>
        <p:txBody>
          <a:bodyPr/>
          <a:lstStyle/>
          <a:p>
            <a:pPr marL="152396" indent="0">
              <a:buNone/>
            </a:pPr>
            <a:r>
              <a:rPr lang="en-US" dirty="0">
                <a:solidFill>
                  <a:schemeClr val="tx1"/>
                </a:solidFill>
              </a:rPr>
              <a:t>Findings Statement</a:t>
            </a:r>
          </a:p>
          <a:p>
            <a:r>
              <a:rPr lang="en-US" dirty="0">
                <a:solidFill>
                  <a:schemeClr val="tx1"/>
                </a:solidFill>
              </a:rPr>
              <a:t>1 participant was on the Unpaid Debt webpage, and didn’t realize she was on the correct page. Suggests adding her as a contact here for treasury referrals. Shannon suggests linking the contacts collection, and she agreed that’s a good idea. Participants using the more recent prototype found the tabs more intuitive.</a:t>
            </a:r>
          </a:p>
          <a:p>
            <a:endParaRPr lang="en-US" dirty="0">
              <a:solidFill>
                <a:schemeClr val="tx1"/>
              </a:solidFill>
            </a:endParaRPr>
          </a:p>
          <a:p>
            <a:pPr marL="152396" indent="0">
              <a:buNone/>
            </a:pPr>
            <a:r>
              <a:rPr lang="en-US" dirty="0">
                <a:solidFill>
                  <a:schemeClr val="tx1"/>
                </a:solidFill>
              </a:rPr>
              <a:t>Recommendation</a:t>
            </a:r>
          </a:p>
          <a:p>
            <a:r>
              <a:rPr lang="en-US" dirty="0">
                <a:solidFill>
                  <a:schemeClr val="tx1"/>
                </a:solidFill>
              </a:rPr>
              <a:t>Link the contacts collection from the Unpaid Debt webpage</a:t>
            </a:r>
            <a:br>
              <a:rPr lang="en-US" sz="1800" b="0" i="0" u="none" strike="noStrike" dirty="0">
                <a:solidFill>
                  <a:srgbClr val="000000"/>
                </a:solidFill>
                <a:effectLst/>
                <a:latin typeface="Calibri" panose="020F0502020204030204" pitchFamily="34" charset="0"/>
              </a:rPr>
            </a:br>
            <a:endParaRPr lang="en-US" dirty="0">
              <a:solidFill>
                <a:schemeClr val="tx1"/>
              </a:solidFill>
            </a:endParaRPr>
          </a:p>
          <a:p>
            <a:pPr marL="152396" indent="0">
              <a:buNone/>
            </a:pPr>
            <a:r>
              <a:rPr lang="en-US" dirty="0">
                <a:solidFill>
                  <a:schemeClr val="tx1"/>
                </a:solidFill>
              </a:rPr>
              <a:t>Severity: Low</a:t>
            </a:r>
          </a:p>
          <a:p>
            <a:pPr marL="152396" indent="0">
              <a:buNone/>
            </a:pPr>
            <a:r>
              <a:rPr lang="en-US" dirty="0">
                <a:solidFill>
                  <a:schemeClr val="tx1"/>
                </a:solidFill>
              </a:rPr>
              <a:t>Complexity: Low</a:t>
            </a:r>
          </a:p>
          <a:p>
            <a:pPr marL="152396" indent="0">
              <a:buNone/>
            </a:pPr>
            <a:r>
              <a:rPr lang="en-US" dirty="0">
                <a:solidFill>
                  <a:schemeClr val="tx1"/>
                </a:solidFill>
              </a:rPr>
              <a:t>Status: Fixed, Issue created </a:t>
            </a:r>
            <a:r>
              <a:rPr lang="en-US" dirty="0" err="1">
                <a:solidFill>
                  <a:schemeClr val="tx1"/>
                </a:solidFill>
              </a:rPr>
              <a:t>Github</a:t>
            </a:r>
            <a:r>
              <a:rPr lang="en-US" dirty="0">
                <a:solidFill>
                  <a:schemeClr val="tx1"/>
                </a:solidFill>
              </a:rPr>
              <a:t> issue #1745</a:t>
            </a:r>
          </a:p>
        </p:txBody>
      </p:sp>
      <p:sp>
        <p:nvSpPr>
          <p:cNvPr id="2" name="Slide Number Placeholder 1">
            <a:extLst>
              <a:ext uri="{FF2B5EF4-FFF2-40B4-BE49-F238E27FC236}">
                <a16:creationId xmlns:a16="http://schemas.microsoft.com/office/drawing/2014/main" id="{8290C764-9C03-41D6-A884-7F47C654A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42180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r>
              <a:rPr lang="en-US" dirty="0"/>
              <a:t>Background</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p:txBody>
          <a:bodyPr/>
          <a:lstStyle/>
          <a:p>
            <a:pPr marL="437515" indent="-285750">
              <a:lnSpc>
                <a:spcPct val="114999"/>
              </a:lnSpc>
            </a:pPr>
            <a:r>
              <a:rPr lang="en-US" sz="1800" b="0" i="0" dirty="0">
                <a:solidFill>
                  <a:srgbClr val="000000"/>
                </a:solidFill>
                <a:effectLst/>
                <a:latin typeface="Times New Roman" panose="02020603050405020304" pitchFamily="18" charset="0"/>
              </a:rPr>
              <a:t>Implement a plan to test a new design for the contacts section of ONRR.gov. </a:t>
            </a:r>
          </a:p>
          <a:p>
            <a:pPr marL="437515" indent="-285750">
              <a:lnSpc>
                <a:spcPct val="114999"/>
              </a:lnSpc>
            </a:pPr>
            <a:r>
              <a:rPr lang="en-US" sz="1800" b="0" i="0" dirty="0">
                <a:solidFill>
                  <a:srgbClr val="000000"/>
                </a:solidFill>
                <a:effectLst/>
                <a:latin typeface="Times New Roman" panose="02020603050405020304" pitchFamily="18" charset="0"/>
              </a:rPr>
              <a:t>The current contacts section is not easy to navigate and does not allow users to find the correct ONRR employee with ease. </a:t>
            </a:r>
            <a:endParaRPr lang="en-US" dirty="0">
              <a:solidFill>
                <a:schemeClr val="tx1"/>
              </a:solidFill>
            </a:endParaRP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80111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dirty="0"/>
              <a:t>Goals</a:t>
            </a:r>
          </a:p>
        </p:txBody>
      </p:sp>
      <p:sp>
        <p:nvSpPr>
          <p:cNvPr id="3" name="Slide Number Placeholder 2">
            <a:extLst>
              <a:ext uri="{FF2B5EF4-FFF2-40B4-BE49-F238E27FC236}">
                <a16:creationId xmlns:a16="http://schemas.microsoft.com/office/drawing/2014/main" id="{50EDB1E2-98FF-4544-9653-68008937521B}"/>
              </a:ext>
            </a:extLst>
          </p:cNvPr>
          <p:cNvSpPr>
            <a:spLocks noGrp="1"/>
          </p:cNvSpPr>
          <p:nvPr>
            <p:ph type="sldNum" idx="12"/>
          </p:nvPr>
        </p:nvSpPr>
        <p:spPr>
          <a:xfrm>
            <a:off x="11296611" y="6217623"/>
            <a:ext cx="731600" cy="524800"/>
          </a:xfrm>
          <a:noFill/>
          <a:ln>
            <a:noFill/>
          </a:ln>
        </p:spPr>
        <p:txBody>
          <a:bodyPr spcFirstLastPara="1" wrap="square" lIns="91425" tIns="91425" rIns="91425" bIns="91425" anchor="ctr" anchorCtr="0">
            <a:noAutofit/>
          </a:bodyPr>
          <a:lstStyle/>
          <a:p>
            <a:fld id="{00000000-1234-1234-1234-123412341234}" type="slidenum">
              <a:rPr lang="en-US"/>
              <a:pPr/>
              <a:t>4</a:t>
            </a:fld>
            <a:endParaRPr lang="en-US"/>
          </a:p>
        </p:txBody>
      </p:sp>
    </p:spTree>
    <p:extLst>
      <p:ext uri="{BB962C8B-B14F-4D97-AF65-F5344CB8AC3E}">
        <p14:creationId xmlns:p14="http://schemas.microsoft.com/office/powerpoint/2010/main" val="23955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p:txBody>
          <a:bodyPr/>
          <a:lstStyle/>
          <a:p>
            <a:pPr marL="437515" indent="-285750"/>
            <a:r>
              <a:rPr lang="en-US" dirty="0">
                <a:solidFill>
                  <a:schemeClr val="tx1"/>
                </a:solidFill>
              </a:rPr>
              <a:t>Learn about any usability issues in the design.  </a:t>
            </a:r>
          </a:p>
          <a:p>
            <a:pPr marL="437515" indent="-285750"/>
            <a:r>
              <a:rPr lang="en-US" dirty="0">
                <a:solidFill>
                  <a:schemeClr val="tx1"/>
                </a:solidFill>
              </a:rPr>
              <a:t>Assess whether the new design is effective at facilitating users to complete their tasks from accessing the correct contact information. </a:t>
            </a: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64942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dirty="0"/>
              <a:t>Overview</a:t>
            </a:r>
          </a:p>
        </p:txBody>
      </p:sp>
      <p:sp>
        <p:nvSpPr>
          <p:cNvPr id="3" name="Slide Number Placeholder 2">
            <a:extLst>
              <a:ext uri="{FF2B5EF4-FFF2-40B4-BE49-F238E27FC236}">
                <a16:creationId xmlns:a16="http://schemas.microsoft.com/office/drawing/2014/main" id="{17C49324-7C9E-4B0E-A083-9F93300696FC}"/>
              </a:ext>
            </a:extLst>
          </p:cNvPr>
          <p:cNvSpPr>
            <a:spLocks noGrp="1"/>
          </p:cNvSpPr>
          <p:nvPr>
            <p:ph type="sldNum" idx="12"/>
          </p:nvPr>
        </p:nvSpPr>
        <p:spPr>
          <a:xfrm>
            <a:off x="11296611" y="6217623"/>
            <a:ext cx="731600" cy="524800"/>
          </a:xfrm>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90880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BAF-C2FD-4AAC-902F-37B466E472B7}"/>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46435271-611E-45FA-B55C-9C91A95399E1}"/>
              </a:ext>
            </a:extLst>
          </p:cNvPr>
          <p:cNvSpPr>
            <a:spLocks noGrp="1"/>
          </p:cNvSpPr>
          <p:nvPr>
            <p:ph type="body" idx="1"/>
          </p:nvPr>
        </p:nvSpPr>
        <p:spPr/>
        <p:txBody>
          <a:bodyPr/>
          <a:lstStyle/>
          <a:p>
            <a:pPr marL="437515" indent="-285750"/>
            <a:r>
              <a:rPr lang="en-US" dirty="0">
                <a:solidFill>
                  <a:schemeClr val="tx1"/>
                </a:solidFill>
              </a:rPr>
              <a:t>18 people interviewed</a:t>
            </a:r>
          </a:p>
          <a:p>
            <a:pPr marL="437515" indent="-285750"/>
            <a:endParaRPr lang="en-US" dirty="0">
              <a:solidFill>
                <a:schemeClr val="tx1"/>
              </a:solidFill>
            </a:endParaRPr>
          </a:p>
          <a:p>
            <a:pPr marL="437515" indent="-285750"/>
            <a:r>
              <a:rPr lang="en-US" sz="1800" b="0" i="0" u="none" strike="noStrike" dirty="0">
                <a:solidFill>
                  <a:srgbClr val="000000"/>
                </a:solidFill>
                <a:effectLst/>
                <a:latin typeface="Calibri" panose="020F0502020204030204" pitchFamily="34" charset="0"/>
              </a:rPr>
              <a:t>Production &amp; Royalty Reporter (P1, P5)</a:t>
            </a:r>
          </a:p>
          <a:p>
            <a:pPr marL="437515" indent="-285750"/>
            <a:r>
              <a:rPr lang="en-US" sz="1800" b="0" i="0" u="none" strike="noStrike" dirty="0">
                <a:solidFill>
                  <a:srgbClr val="000000"/>
                </a:solidFill>
                <a:effectLst/>
                <a:latin typeface="Calibri" panose="020F0502020204030204" pitchFamily="34" charset="0"/>
              </a:rPr>
              <a:t>Revenue Reporter/Payor (P16)</a:t>
            </a:r>
          </a:p>
          <a:p>
            <a:pPr marL="437515" indent="-285750"/>
            <a:r>
              <a:rPr lang="en-US" sz="1800" b="0" i="0" u="none" strike="noStrike" dirty="0">
                <a:solidFill>
                  <a:srgbClr val="000000"/>
                </a:solidFill>
                <a:effectLst/>
                <a:latin typeface="Calibri" panose="020F0502020204030204" pitchFamily="34" charset="0"/>
              </a:rPr>
              <a:t>Revenue Reporter (P18)</a:t>
            </a:r>
          </a:p>
          <a:p>
            <a:pPr marL="437515" indent="-285750"/>
            <a:r>
              <a:rPr lang="en-US" sz="1800" b="0" i="0" u="none" strike="noStrike" dirty="0">
                <a:solidFill>
                  <a:srgbClr val="000000"/>
                </a:solidFill>
                <a:effectLst/>
                <a:latin typeface="Calibri" panose="020F0502020204030204" pitchFamily="34" charset="0"/>
              </a:rPr>
              <a:t>Royalty Reporter (P15)</a:t>
            </a:r>
          </a:p>
          <a:p>
            <a:pPr marL="437515" indent="-285750"/>
            <a:r>
              <a:rPr lang="en-US" sz="1800" b="0" i="0" u="none" strike="noStrike" dirty="0">
                <a:solidFill>
                  <a:srgbClr val="000000"/>
                </a:solidFill>
                <a:effectLst/>
                <a:latin typeface="Calibri" panose="020F0502020204030204" pitchFamily="34" charset="0"/>
              </a:rPr>
              <a:t>BLM Production Reporter (P2, P6, P9, P13)</a:t>
            </a:r>
          </a:p>
          <a:p>
            <a:pPr marL="437515" indent="-285750"/>
            <a:r>
              <a:rPr lang="en-US" sz="1800" b="0" i="0" u="none" strike="noStrike" dirty="0">
                <a:solidFill>
                  <a:srgbClr val="000000"/>
                </a:solidFill>
                <a:effectLst/>
                <a:latin typeface="Calibri" panose="020F0502020204030204" pitchFamily="34" charset="0"/>
              </a:rPr>
              <a:t>ONRR Customer Service Rep (P3, P4, P7, P10, P11, P14, P17)</a:t>
            </a:r>
          </a:p>
          <a:p>
            <a:pPr marL="437515" indent="-285750"/>
            <a:r>
              <a:rPr lang="en-US" sz="1800" b="0" i="0" u="none" strike="noStrike" dirty="0">
                <a:solidFill>
                  <a:srgbClr val="000000"/>
                </a:solidFill>
                <a:effectLst/>
                <a:latin typeface="Calibri" panose="020F0502020204030204" pitchFamily="34" charset="0"/>
              </a:rPr>
              <a:t>STRAC Auditor (P8)</a:t>
            </a:r>
          </a:p>
          <a:p>
            <a:pPr marL="437515" indent="-285750"/>
            <a:r>
              <a:rPr lang="en-US" sz="1800" b="0" i="0" u="none" strike="noStrike" dirty="0">
                <a:solidFill>
                  <a:srgbClr val="000000"/>
                </a:solidFill>
                <a:effectLst/>
                <a:latin typeface="Calibri" panose="020F0502020204030204" pitchFamily="34" charset="0"/>
              </a:rPr>
              <a:t>Inquisitor (P12)</a:t>
            </a:r>
            <a:r>
              <a:rPr lang="en-US" dirty="0"/>
              <a:t> </a:t>
            </a:r>
            <a:endParaRPr lang="en-US" dirty="0">
              <a:solidFill>
                <a:schemeClr val="tx1"/>
              </a:solidFill>
            </a:endParaRPr>
          </a:p>
        </p:txBody>
      </p:sp>
      <p:sp>
        <p:nvSpPr>
          <p:cNvPr id="3" name="Slide Number Placeholder 2">
            <a:extLst>
              <a:ext uri="{FF2B5EF4-FFF2-40B4-BE49-F238E27FC236}">
                <a16:creationId xmlns:a16="http://schemas.microsoft.com/office/drawing/2014/main" id="{5D2CD644-8658-43FE-96E1-E8C5D9065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50734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B3A3-333C-4F2C-8DBC-0530E8566824}"/>
              </a:ext>
            </a:extLst>
          </p:cNvPr>
          <p:cNvSpPr>
            <a:spLocks noGrp="1"/>
          </p:cNvSpPr>
          <p:nvPr>
            <p:ph type="title"/>
          </p:nvPr>
        </p:nvSpPr>
        <p:spPr>
          <a:xfrm>
            <a:off x="415600" y="2867800"/>
            <a:ext cx="11360800" cy="1122400"/>
          </a:xfrm>
          <a:solidFill>
            <a:schemeClr val="bg1"/>
          </a:solidFill>
          <a:ln>
            <a:noFill/>
          </a:ln>
        </p:spPr>
        <p:txBody>
          <a:bodyPr spcFirstLastPara="1" wrap="square" lIns="121900" tIns="121900" rIns="121900" bIns="121900" anchor="ctr" anchorCtr="0">
            <a:noAutofit/>
          </a:bodyPr>
          <a:lstStyle/>
          <a:p>
            <a:r>
              <a:rPr lang="en-US" dirty="0"/>
              <a:t>Prototype</a:t>
            </a:r>
          </a:p>
        </p:txBody>
      </p:sp>
      <p:sp>
        <p:nvSpPr>
          <p:cNvPr id="3" name="Slide Number Placeholder 2">
            <a:extLst>
              <a:ext uri="{FF2B5EF4-FFF2-40B4-BE49-F238E27FC236}">
                <a16:creationId xmlns:a16="http://schemas.microsoft.com/office/drawing/2014/main" id="{17C49324-7C9E-4B0E-A083-9F93300696FC}"/>
              </a:ext>
            </a:extLst>
          </p:cNvPr>
          <p:cNvSpPr>
            <a:spLocks noGrp="1"/>
          </p:cNvSpPr>
          <p:nvPr>
            <p:ph type="sldNum" idx="12"/>
          </p:nvPr>
        </p:nvSpPr>
        <p:spPr>
          <a:xfrm>
            <a:off x="11296611" y="6217623"/>
            <a:ext cx="731600" cy="524800"/>
          </a:xfrm>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169306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0BAAC-4D46-413B-8B2E-F504B62449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0" name="Picture 9">
            <a:extLst>
              <a:ext uri="{FF2B5EF4-FFF2-40B4-BE49-F238E27FC236}">
                <a16:creationId xmlns:a16="http://schemas.microsoft.com/office/drawing/2014/main" id="{C5CDC5D4-7742-4978-81DA-0E7B757D9C7C}"/>
              </a:ext>
            </a:extLst>
          </p:cNvPr>
          <p:cNvPicPr>
            <a:picLocks noChangeAspect="1"/>
          </p:cNvPicPr>
          <p:nvPr/>
        </p:nvPicPr>
        <p:blipFill>
          <a:blip r:embed="rId3"/>
          <a:stretch>
            <a:fillRect/>
          </a:stretch>
        </p:blipFill>
        <p:spPr>
          <a:xfrm>
            <a:off x="208410" y="193964"/>
            <a:ext cx="5550099" cy="3556000"/>
          </a:xfrm>
          <a:prstGeom prst="rect">
            <a:avLst/>
          </a:prstGeom>
        </p:spPr>
      </p:pic>
      <p:pic>
        <p:nvPicPr>
          <p:cNvPr id="12" name="Picture 11">
            <a:extLst>
              <a:ext uri="{FF2B5EF4-FFF2-40B4-BE49-F238E27FC236}">
                <a16:creationId xmlns:a16="http://schemas.microsoft.com/office/drawing/2014/main" id="{0D90B224-5C6A-4B1A-8A30-2C974B4380BC}"/>
              </a:ext>
            </a:extLst>
          </p:cNvPr>
          <p:cNvPicPr>
            <a:picLocks noChangeAspect="1"/>
          </p:cNvPicPr>
          <p:nvPr/>
        </p:nvPicPr>
        <p:blipFill>
          <a:blip r:embed="rId4"/>
          <a:stretch>
            <a:fillRect/>
          </a:stretch>
        </p:blipFill>
        <p:spPr>
          <a:xfrm>
            <a:off x="163789" y="2988565"/>
            <a:ext cx="4645256" cy="3601077"/>
          </a:xfrm>
          <a:prstGeom prst="rect">
            <a:avLst/>
          </a:prstGeom>
        </p:spPr>
      </p:pic>
      <p:pic>
        <p:nvPicPr>
          <p:cNvPr id="14" name="Picture 13">
            <a:extLst>
              <a:ext uri="{FF2B5EF4-FFF2-40B4-BE49-F238E27FC236}">
                <a16:creationId xmlns:a16="http://schemas.microsoft.com/office/drawing/2014/main" id="{11B5DCC1-B618-4268-97D5-ED92F496A713}"/>
              </a:ext>
            </a:extLst>
          </p:cNvPr>
          <p:cNvPicPr>
            <a:picLocks noChangeAspect="1"/>
          </p:cNvPicPr>
          <p:nvPr/>
        </p:nvPicPr>
        <p:blipFill>
          <a:blip r:embed="rId5"/>
          <a:stretch>
            <a:fillRect/>
          </a:stretch>
        </p:blipFill>
        <p:spPr>
          <a:xfrm>
            <a:off x="6834809" y="250486"/>
            <a:ext cx="5266640" cy="4014951"/>
          </a:xfrm>
          <a:prstGeom prst="rect">
            <a:avLst/>
          </a:prstGeom>
        </p:spPr>
      </p:pic>
      <p:pic>
        <p:nvPicPr>
          <p:cNvPr id="16" name="Picture 15">
            <a:extLst>
              <a:ext uri="{FF2B5EF4-FFF2-40B4-BE49-F238E27FC236}">
                <a16:creationId xmlns:a16="http://schemas.microsoft.com/office/drawing/2014/main" id="{27D8AF7F-0B0F-4601-B048-2F228F8F538A}"/>
              </a:ext>
            </a:extLst>
          </p:cNvPr>
          <p:cNvPicPr>
            <a:picLocks noChangeAspect="1"/>
          </p:cNvPicPr>
          <p:nvPr/>
        </p:nvPicPr>
        <p:blipFill>
          <a:blip r:embed="rId6"/>
          <a:stretch>
            <a:fillRect/>
          </a:stretch>
        </p:blipFill>
        <p:spPr>
          <a:xfrm>
            <a:off x="4801040" y="3558160"/>
            <a:ext cx="3474026" cy="2921863"/>
          </a:xfrm>
          <a:prstGeom prst="rect">
            <a:avLst/>
          </a:prstGeom>
        </p:spPr>
      </p:pic>
    </p:spTree>
    <p:extLst>
      <p:ext uri="{BB962C8B-B14F-4D97-AF65-F5344CB8AC3E}">
        <p14:creationId xmlns:p14="http://schemas.microsoft.com/office/powerpoint/2010/main" val="1558915050"/>
      </p:ext>
    </p:extLst>
  </p:cSld>
  <p:clrMapOvr>
    <a:masterClrMapping/>
  </p:clrMapOvr>
</p:sld>
</file>

<file path=ppt/theme/theme1.xml><?xml version="1.0" encoding="utf-8"?>
<a:theme xmlns:a="http://schemas.openxmlformats.org/drawingml/2006/main" name="ODDD">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DDD" id="{E1300FDD-23F2-4F54-B66A-70296BD4A588}" vid="{6E27E9A0-AAB4-49D6-8344-3956C5E64511}"/>
    </a:ext>
  </a:extLst>
</a:theme>
</file>

<file path=ppt/theme/theme2.xml><?xml version="1.0" encoding="utf-8"?>
<a:theme xmlns:a="http://schemas.openxmlformats.org/drawingml/2006/main" name="NRRD">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3.xml><?xml version="1.0" encoding="utf-8"?>
<a:theme xmlns:a="http://schemas.openxmlformats.org/drawingml/2006/main" name="ONRR.gov">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4.xml><?xml version="1.0" encoding="utf-8"?>
<a:theme xmlns:a="http://schemas.openxmlformats.org/drawingml/2006/main" name="Photo Title Slides">
  <a:themeElements>
    <a:clrScheme name="NRRD">
      <a:dk1>
        <a:srgbClr val="000000"/>
      </a:dk1>
      <a:lt1>
        <a:srgbClr val="FFFFFF"/>
      </a:lt1>
      <a:dk2>
        <a:srgbClr val="595959"/>
      </a:dk2>
      <a:lt2>
        <a:srgbClr val="EEEEEE"/>
      </a:lt2>
      <a:accent1>
        <a:srgbClr val="534AAE"/>
      </a:accent1>
      <a:accent2>
        <a:srgbClr val="52A5D4"/>
      </a:accent2>
      <a:accent3>
        <a:srgbClr val="005024"/>
      </a:accent3>
      <a:accent4>
        <a:srgbClr val="650D79"/>
      </a:accent4>
      <a:accent5>
        <a:srgbClr val="ECB947"/>
      </a:accent5>
      <a:accent6>
        <a:srgbClr val="BFBFBF"/>
      </a:accent6>
      <a:hlink>
        <a:srgbClr val="004A74"/>
      </a:hlink>
      <a:folHlink>
        <a:srgbClr val="000051"/>
      </a:folHlink>
    </a:clrScheme>
    <a:fontScheme name="NRRD">
      <a:majorFont>
        <a:latin typeface="Source Sans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RRD_Template.potx" id="{26C30F17-EEE9-482A-AC2C-C8CEFB7F5B08}" vid="{48D2CDC4-0AB6-4998-83B7-36E996F92CA8}"/>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B730AABDB1BD4D9A9535349D5EF5B7" ma:contentTypeVersion="11" ma:contentTypeDescription="Create a new document." ma:contentTypeScope="" ma:versionID="a84f0d4c68cfe3d0fc3564fc2243d9c2">
  <xsd:schema xmlns:xsd="http://www.w3.org/2001/XMLSchema" xmlns:xs="http://www.w3.org/2001/XMLSchema" xmlns:p="http://schemas.microsoft.com/office/2006/metadata/properties" xmlns:ns2="16aa3f2d-47b8-4a75-a8f5-1c0f60bcb387" xmlns:ns3="d36856fe-d4a9-4f0b-87a7-8fa063632c32" targetNamespace="http://schemas.microsoft.com/office/2006/metadata/properties" ma:root="true" ma:fieldsID="234f91be129caa79512c7bea9a3a4345" ns2:_="" ns3:_="">
    <xsd:import namespace="16aa3f2d-47b8-4a75-a8f5-1c0f60bcb387"/>
    <xsd:import namespace="d36856fe-d4a9-4f0b-87a7-8fa063632c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3f2d-47b8-4a75-a8f5-1c0f60bcb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36856fe-d4a9-4f0b-87a7-8fa063632c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36856fe-d4a9-4f0b-87a7-8fa063632c32">
      <UserInfo>
        <DisplayName>Mcharg, Shannon M</DisplayName>
        <AccountId>12</AccountId>
        <AccountType/>
      </UserInfo>
    </SharedWithUsers>
  </documentManagement>
</p:properties>
</file>

<file path=customXml/itemProps1.xml><?xml version="1.0" encoding="utf-8"?>
<ds:datastoreItem xmlns:ds="http://schemas.openxmlformats.org/officeDocument/2006/customXml" ds:itemID="{3AB06231-ADFA-4497-B677-898036D2EEFF}">
  <ds:schemaRefs>
    <ds:schemaRef ds:uri="http://schemas.microsoft.com/sharepoint/v3/contenttype/forms"/>
  </ds:schemaRefs>
</ds:datastoreItem>
</file>

<file path=customXml/itemProps2.xml><?xml version="1.0" encoding="utf-8"?>
<ds:datastoreItem xmlns:ds="http://schemas.openxmlformats.org/officeDocument/2006/customXml" ds:itemID="{B46844F4-3112-4D49-80F5-F534316D6ED3}">
  <ds:schemaRefs>
    <ds:schemaRef ds:uri="16aa3f2d-47b8-4a75-a8f5-1c0f60bcb387"/>
    <ds:schemaRef ds:uri="d36856fe-d4a9-4f0b-87a7-8fa063632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EB72A7-7097-4555-9464-745799CED008}">
  <ds:schemaRefs>
    <ds:schemaRef ds:uri="16aa3f2d-47b8-4a75-a8f5-1c0f60bcb387"/>
    <ds:schemaRef ds:uri="d36856fe-d4a9-4f0b-87a7-8fa063632c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122</TotalTime>
  <Words>1225</Words>
  <Application>Microsoft Office PowerPoint</Application>
  <PresentationFormat>Widescreen</PresentationFormat>
  <Paragraphs>262</Paragraphs>
  <Slides>26</Slides>
  <Notes>26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26</vt:i4>
      </vt:variant>
    </vt:vector>
  </HeadingPairs>
  <TitlesOfParts>
    <vt:vector size="37" baseType="lpstr">
      <vt:lpstr>Arial</vt:lpstr>
      <vt:lpstr>Calibri</vt:lpstr>
      <vt:lpstr>Noto Sans Symbols</vt:lpstr>
      <vt:lpstr>Roboto</vt:lpstr>
      <vt:lpstr>Source Code Pro</vt:lpstr>
      <vt:lpstr>Source Sans Pro</vt:lpstr>
      <vt:lpstr>Times New Roman</vt:lpstr>
      <vt:lpstr>ODDD</vt:lpstr>
      <vt:lpstr>NRRD</vt:lpstr>
      <vt:lpstr>ONRR.gov</vt:lpstr>
      <vt:lpstr>Photo Title Slides</vt:lpstr>
      <vt:lpstr>Troubleshooting Study</vt:lpstr>
      <vt:lpstr>Background</vt:lpstr>
      <vt:lpstr>Background</vt:lpstr>
      <vt:lpstr>Goals</vt:lpstr>
      <vt:lpstr>Goals</vt:lpstr>
      <vt:lpstr>Overview</vt:lpstr>
      <vt:lpstr>Overview</vt:lpstr>
      <vt:lpstr>Prototype</vt:lpstr>
      <vt:lpstr>PowerPoint Presentation</vt:lpstr>
      <vt:lpstr>Contacts</vt:lpstr>
      <vt:lpstr>Contacts - Header</vt:lpstr>
      <vt:lpstr>Contacts – Contacts by Company</vt:lpstr>
      <vt:lpstr>Contacts – Primary and Backup Contacts</vt:lpstr>
      <vt:lpstr>Contacts – Printing Contacts</vt:lpstr>
      <vt:lpstr>Contacts – Troubleshooting Location </vt:lpstr>
      <vt:lpstr>Contacts – Bugs</vt:lpstr>
      <vt:lpstr>Contacts – Contact Icon</vt:lpstr>
      <vt:lpstr>References</vt:lpstr>
      <vt:lpstr>References – Downloads</vt:lpstr>
      <vt:lpstr>Search Function</vt:lpstr>
      <vt:lpstr>New Reporter Checklists </vt:lpstr>
      <vt:lpstr>New Reporter Checklists – Training Links </vt:lpstr>
      <vt:lpstr>Reporter Training – ONRR Systems</vt:lpstr>
      <vt:lpstr>Reporter Training – BLM Resources </vt:lpstr>
      <vt:lpstr>Tabs</vt:lpstr>
      <vt:lpstr>Unpaid Debts – Update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Interagency Accessibility Forum</dc:title>
  <dc:subject/>
  <dc:creator>MichaelDHorton</dc:creator>
  <cp:keywords/>
  <dc:description/>
  <cp:lastModifiedBy>Goldstein, Lindsay P</cp:lastModifiedBy>
  <cp:revision>3</cp:revision>
  <dcterms:created xsi:type="dcterms:W3CDTF">2020-09-11T19:28:10Z</dcterms:created>
  <dcterms:modified xsi:type="dcterms:W3CDTF">2022-03-24T16:18:14Z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0x01010076B730AABDB1BD4D9A9535349D5EF5B7</vt:lpwstr>
  </property>
</Properties>
</file>